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3.xml" ContentType="application/inkml+xml"/>
  <Override PartName="/ppt/ink/ink4.xml" ContentType="application/inkml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0" r:id="rId3"/>
    <p:sldId id="257" r:id="rId4"/>
    <p:sldId id="427" r:id="rId5"/>
    <p:sldId id="411" r:id="rId6"/>
    <p:sldId id="435" r:id="rId7"/>
    <p:sldId id="412" r:id="rId8"/>
    <p:sldId id="415" r:id="rId9"/>
    <p:sldId id="264" r:id="rId10"/>
    <p:sldId id="350" r:id="rId11"/>
    <p:sldId id="431" r:id="rId12"/>
    <p:sldId id="437" r:id="rId13"/>
    <p:sldId id="404" r:id="rId14"/>
    <p:sldId id="432" r:id="rId15"/>
    <p:sldId id="402" r:id="rId16"/>
    <p:sldId id="403" r:id="rId17"/>
    <p:sldId id="438" r:id="rId18"/>
    <p:sldId id="405" r:id="rId19"/>
    <p:sldId id="453" r:id="rId20"/>
    <p:sldId id="407" r:id="rId21"/>
    <p:sldId id="409" r:id="rId22"/>
    <p:sldId id="442" r:id="rId23"/>
    <p:sldId id="463" r:id="rId24"/>
    <p:sldId id="448" r:id="rId25"/>
    <p:sldId id="462" r:id="rId26"/>
    <p:sldId id="444" r:id="rId27"/>
    <p:sldId id="443" r:id="rId28"/>
    <p:sldId id="416" r:id="rId29"/>
    <p:sldId id="447" r:id="rId30"/>
    <p:sldId id="465" r:id="rId31"/>
    <p:sldId id="464" r:id="rId32"/>
    <p:sldId id="274" r:id="rId33"/>
  </p:sldIdLst>
  <p:sldSz cx="9144000" cy="6858000" type="screen4x3"/>
  <p:notesSz cx="7010400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4808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pos="952" userDrawn="1">
          <p15:clr>
            <a:srgbClr val="A4A3A4"/>
          </p15:clr>
        </p15:guide>
        <p15:guide id="5" orient="horz" pos="1480" userDrawn="1">
          <p15:clr>
            <a:srgbClr val="A4A3A4"/>
          </p15:clr>
        </p15:guide>
        <p15:guide id="6" orient="horz" pos="4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sal" initials="m" lastIdx="6" clrIdx="0"/>
  <p:cmAuthor id="2" name="Matias Echavarria Saez" initials="MES" lastIdx="1" clrIdx="1"/>
  <p:cmAuthor id="3" name="Matias Echavarria Saez" initials="MES [2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37" autoAdjust="0"/>
    <p:restoredTop sz="94631"/>
  </p:normalViewPr>
  <p:slideViewPr>
    <p:cSldViewPr snapToGrid="0" snapToObjects="1">
      <p:cViewPr varScale="1">
        <p:scale>
          <a:sx n="86" d="100"/>
          <a:sy n="86" d="100"/>
        </p:scale>
        <p:origin x="1002" y="96"/>
      </p:cViewPr>
      <p:guideLst>
        <p:guide orient="horz"/>
        <p:guide pos="4808"/>
        <p:guide orient="horz" pos="2840"/>
        <p:guide pos="952"/>
        <p:guide orient="horz" pos="14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Hoja2!$B$11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Hoja2!$A$12:$A$23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Hoja2!$B$12:$B$23</c:f>
              <c:numCache>
                <c:formatCode>General</c:formatCode>
                <c:ptCount val="12"/>
                <c:pt idx="0">
                  <c:v>6969</c:v>
                </c:pt>
                <c:pt idx="1">
                  <c:v>6724</c:v>
                </c:pt>
                <c:pt idx="2">
                  <c:v>8003</c:v>
                </c:pt>
                <c:pt idx="3">
                  <c:v>8704</c:v>
                </c:pt>
                <c:pt idx="4">
                  <c:v>8390</c:v>
                </c:pt>
                <c:pt idx="5">
                  <c:v>8336</c:v>
                </c:pt>
                <c:pt idx="6">
                  <c:v>7471</c:v>
                </c:pt>
                <c:pt idx="7">
                  <c:v>8136</c:v>
                </c:pt>
                <c:pt idx="8">
                  <c:v>7947</c:v>
                </c:pt>
                <c:pt idx="9">
                  <c:v>8440</c:v>
                </c:pt>
                <c:pt idx="10">
                  <c:v>7940</c:v>
                </c:pt>
                <c:pt idx="11">
                  <c:v>7214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6D-4FC9-8965-369D4FE1391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78554575"/>
        <c:axId val="1278561295"/>
      </c:lineChart>
      <c:catAx>
        <c:axId val="127855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278561295"/>
        <c:crosses val="autoZero"/>
        <c:auto val="1"/>
        <c:lblAlgn val="ctr"/>
        <c:lblOffset val="100"/>
        <c:noMultiLvlLbl val="0"/>
      </c:catAx>
      <c:valAx>
        <c:axId val="1278561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278554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IQ ELECTIVA NO AMBULATORIA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Hoja1!$A$5:$A$16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Hoja1!$B$5:$B$16</c:f>
              <c:numCache>
                <c:formatCode>General</c:formatCode>
                <c:ptCount val="12"/>
                <c:pt idx="0">
                  <c:v>248</c:v>
                </c:pt>
                <c:pt idx="1">
                  <c:v>278</c:v>
                </c:pt>
                <c:pt idx="2">
                  <c:v>237</c:v>
                </c:pt>
                <c:pt idx="3">
                  <c:v>313</c:v>
                </c:pt>
                <c:pt idx="4">
                  <c:v>259</c:v>
                </c:pt>
                <c:pt idx="5">
                  <c:v>312</c:v>
                </c:pt>
                <c:pt idx="6">
                  <c:v>347</c:v>
                </c:pt>
                <c:pt idx="7">
                  <c:v>402</c:v>
                </c:pt>
                <c:pt idx="8">
                  <c:v>225</c:v>
                </c:pt>
                <c:pt idx="9">
                  <c:v>213</c:v>
                </c:pt>
                <c:pt idx="10">
                  <c:v>173</c:v>
                </c:pt>
                <c:pt idx="11">
                  <c:v>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3C-44C3-A639-2D9F8F0CCED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72610015"/>
        <c:axId val="1472610495"/>
      </c:lineChart>
      <c:catAx>
        <c:axId val="147261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72610495"/>
        <c:crosses val="autoZero"/>
        <c:auto val="1"/>
        <c:lblAlgn val="ctr"/>
        <c:lblOffset val="100"/>
        <c:noMultiLvlLbl val="0"/>
      </c:catAx>
      <c:valAx>
        <c:axId val="1472610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72610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IQ ELECTIVA AMBULATORIA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IQ ELECTIVA NO AMBULATORIA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Hoja1!$A$5:$A$16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Hoja1!$B$5:$B$16</c:f>
              <c:numCache>
                <c:formatCode>General</c:formatCode>
                <c:ptCount val="12"/>
                <c:pt idx="0">
                  <c:v>248</c:v>
                </c:pt>
                <c:pt idx="1">
                  <c:v>278</c:v>
                </c:pt>
                <c:pt idx="2">
                  <c:v>237</c:v>
                </c:pt>
                <c:pt idx="3">
                  <c:v>313</c:v>
                </c:pt>
                <c:pt idx="4">
                  <c:v>259</c:v>
                </c:pt>
                <c:pt idx="5">
                  <c:v>312</c:v>
                </c:pt>
                <c:pt idx="6">
                  <c:v>347</c:v>
                </c:pt>
                <c:pt idx="7">
                  <c:v>402</c:v>
                </c:pt>
                <c:pt idx="8">
                  <c:v>225</c:v>
                </c:pt>
                <c:pt idx="9">
                  <c:v>213</c:v>
                </c:pt>
                <c:pt idx="10">
                  <c:v>173</c:v>
                </c:pt>
                <c:pt idx="11">
                  <c:v>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4F-4DCE-82FB-FA3EA090421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72610015"/>
        <c:axId val="1472610495"/>
      </c:lineChart>
      <c:catAx>
        <c:axId val="1472610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72610495"/>
        <c:crosses val="autoZero"/>
        <c:auto val="1"/>
        <c:lblAlgn val="ctr"/>
        <c:lblOffset val="100"/>
        <c:noMultiLvlLbl val="0"/>
      </c:catAx>
      <c:valAx>
        <c:axId val="1472610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72610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Consultas</a:t>
            </a:r>
          </a:p>
          <a:p>
            <a:pPr>
              <a:defRPr/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Hoja1!$B$7</c:f>
              <c:strCache>
                <c:ptCount val="1"/>
                <c:pt idx="0">
                  <c:v>Total Consultas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Hoja1!$A$8:$A$19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Hoja1!$B$8:$B$19</c:f>
              <c:numCache>
                <c:formatCode>General</c:formatCode>
                <c:ptCount val="12"/>
                <c:pt idx="0">
                  <c:v>9118</c:v>
                </c:pt>
                <c:pt idx="1">
                  <c:v>8408</c:v>
                </c:pt>
                <c:pt idx="2">
                  <c:v>9320</c:v>
                </c:pt>
                <c:pt idx="3">
                  <c:v>9929</c:v>
                </c:pt>
                <c:pt idx="4">
                  <c:v>9341</c:v>
                </c:pt>
                <c:pt idx="5">
                  <c:v>8411</c:v>
                </c:pt>
                <c:pt idx="6">
                  <c:v>10190</c:v>
                </c:pt>
                <c:pt idx="7">
                  <c:v>10370</c:v>
                </c:pt>
                <c:pt idx="8">
                  <c:v>7725</c:v>
                </c:pt>
                <c:pt idx="9">
                  <c:v>10444</c:v>
                </c:pt>
                <c:pt idx="10">
                  <c:v>8689</c:v>
                </c:pt>
                <c:pt idx="11">
                  <c:v>6558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6B-4B3B-B405-724DF232774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5959135"/>
        <c:axId val="1602135391"/>
      </c:lineChart>
      <c:catAx>
        <c:axId val="1595959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02135391"/>
        <c:crosses val="autoZero"/>
        <c:auto val="1"/>
        <c:lblAlgn val="ctr"/>
        <c:lblOffset val="100"/>
        <c:noMultiLvlLbl val="0"/>
      </c:catAx>
      <c:valAx>
        <c:axId val="1602135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95959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A34-4FB8-B9B9-5954A25E7B3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A34-4FB8-B9B9-5954A25E7B3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80AADA-EBD3-45E2-AFDE-2B6A01860BE8}" type="CATEGORYNAME">
                      <a:rPr lang="en-US"/>
                      <a:pPr>
                        <a:defRPr/>
                      </a:pPr>
                      <a:t>[NOMBRE DE CATEGORÍA]</a:t>
                    </a:fld>
                    <a:r>
                      <a:rPr lang="en-US" baseline="0" dirty="0"/>
                      <a:t>; 108.503; 89,56%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34-4FB8-B9B9-5954A25E7B3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905EB3C-9A11-4389-907B-E738CC3ECEC0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[NOMBRE DE CATEGORÍA]</a:t>
                    </a:fld>
                    <a:r>
                      <a:rPr lang="en-US" baseline="0" dirty="0"/>
                      <a:t>; 11.324; 10,44%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A34-4FB8-B9B9-5954A25E7B3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Hoja4!$B$30:$B$31</c:f>
              <c:strCache>
                <c:ptCount val="2"/>
                <c:pt idx="0">
                  <c:v>Consultas Realizadas</c:v>
                </c:pt>
                <c:pt idx="1">
                  <c:v>No se presenta</c:v>
                </c:pt>
              </c:strCache>
            </c:strRef>
          </c:cat>
          <c:val>
            <c:numRef>
              <c:f>Hoja4!$C$30:$C$31</c:f>
              <c:numCache>
                <c:formatCode>General</c:formatCode>
                <c:ptCount val="2"/>
                <c:pt idx="0">
                  <c:v>108503</c:v>
                </c:pt>
                <c:pt idx="1">
                  <c:v>11324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34-4FB8-B9B9-5954A25E7B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67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A7E-4DF7-A792-468DC12C23A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7E-4DF7-A792-468DC12C23A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93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AF-4645-A439-BB288681A41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40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9A-4BB2-9641-B6A879A610F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mtClean="0"/>
                      <a:t>31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AF-4645-A439-BB288681A4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1"/>
                <c:pt idx="0">
                  <c:v>Área Médica</c:v>
                </c:pt>
                <c:pt idx="1">
                  <c:v> Médico-quirúrgica C. Básicos</c:v>
                </c:pt>
                <c:pt idx="2">
                  <c:v>Médico-quirúrgica  C. Medios</c:v>
                </c:pt>
                <c:pt idx="3">
                  <c:v>Cuidados Críticos Adulto</c:v>
                </c:pt>
                <c:pt idx="4">
                  <c:v>Cuidados Médicos Pediátricos</c:v>
                </c:pt>
                <c:pt idx="5">
                  <c:v>Médico Quirúrgico Pediátrico</c:v>
                </c:pt>
                <c:pt idx="6">
                  <c:v>Área Crítica Pediátrica</c:v>
                </c:pt>
                <c:pt idx="7">
                  <c:v>Área Neonatología</c:v>
                </c:pt>
                <c:pt idx="8">
                  <c:v>Área Obstetricia</c:v>
                </c:pt>
                <c:pt idx="9">
                  <c:v>Psiquiatría Infanto Adolescente</c:v>
                </c:pt>
                <c:pt idx="10">
                  <c:v>Psiquiatría Adulto</c:v>
                </c:pt>
              </c:strCache>
            </c:strRef>
          </c:cat>
          <c:val>
            <c:numRef>
              <c:f>Hoja1!$B$2:$B$13</c:f>
              <c:numCache>
                <c:formatCode>General</c:formatCode>
                <c:ptCount val="12"/>
                <c:pt idx="0">
                  <c:v>66</c:v>
                </c:pt>
                <c:pt idx="1">
                  <c:v>41</c:v>
                </c:pt>
                <c:pt idx="2">
                  <c:v>95</c:v>
                </c:pt>
                <c:pt idx="3">
                  <c:v>42</c:v>
                </c:pt>
                <c:pt idx="4">
                  <c:v>28</c:v>
                </c:pt>
                <c:pt idx="5">
                  <c:v>10</c:v>
                </c:pt>
                <c:pt idx="6">
                  <c:v>7</c:v>
                </c:pt>
                <c:pt idx="7">
                  <c:v>28</c:v>
                </c:pt>
                <c:pt idx="8">
                  <c:v>40</c:v>
                </c:pt>
                <c:pt idx="9">
                  <c:v>19</c:v>
                </c:pt>
                <c:pt idx="1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AF-460A-BDE3-0E5969C05D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64527456"/>
        <c:axId val="372958512"/>
      </c:barChart>
      <c:catAx>
        <c:axId val="46452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72958512"/>
        <c:crosses val="autoZero"/>
        <c:auto val="1"/>
        <c:lblAlgn val="ctr"/>
        <c:lblOffset val="100"/>
        <c:noMultiLvlLbl val="0"/>
      </c:catAx>
      <c:valAx>
        <c:axId val="372958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452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Formularios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4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4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4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8E8-41D6-9B93-395C10B72C3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8E8-41D6-9B93-395C10B72C3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shade val="82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82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82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8E8-41D6-9B93-395C10B72C3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8E8-41D6-9B93-395C10B72C3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tint val="8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8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8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D8E8-41D6-9B93-395C10B72C3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1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D8E8-41D6-9B93-395C10B72C3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tint val="4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4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4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D8E8-41D6-9B93-395C10B72C3E}"/>
              </c:ext>
            </c:extLst>
          </c:dPt>
          <c:dLbls>
            <c:dLbl>
              <c:idx val="0"/>
              <c:layout>
                <c:manualLayout>
                  <c:x val="-0.19337517562524054"/>
                  <c:y val="1.53540838389716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1.320 RECLAMOS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8E8-41D6-9B93-395C10B72C3E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81 CONSULTAS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8E8-41D6-9B93-395C10B72C3E}"/>
                </c:ext>
              </c:extLst>
            </c:dLbl>
            <c:dLbl>
              <c:idx val="2"/>
              <c:layout>
                <c:manualLayout>
                  <c:x val="-9.1901421670194966E-2"/>
                  <c:y val="2.163783080812422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30 SUGERENCIAS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8E8-41D6-9B93-395C10B72C3E}"/>
                </c:ext>
              </c:extLst>
            </c:dLbl>
            <c:dLbl>
              <c:idx val="3"/>
              <c:layout>
                <c:manualLayout>
                  <c:x val="0.12561883859451869"/>
                  <c:y val="-0.282623892997775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566 FELICITACIONES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8E8-41D6-9B93-395C10B72C3E}"/>
                </c:ext>
              </c:extLst>
            </c:dLbl>
            <c:dLbl>
              <c:idx val="4"/>
              <c:layout>
                <c:manualLayout>
                  <c:x val="0.20684302830316392"/>
                  <c:y val="-0.119075679380427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703 SOLICITUDES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8E8-41D6-9B93-395C10B72C3E}"/>
                </c:ext>
              </c:extLst>
            </c:dLbl>
            <c:dLbl>
              <c:idx val="5"/>
              <c:layout>
                <c:manualLayout>
                  <c:x val="-1.0324422269543424E-3"/>
                  <c:y val="3.5075416011004952E-3"/>
                </c:manualLayout>
              </c:layout>
              <c:tx>
                <c:rich>
                  <a:bodyPr/>
                  <a:lstStyle/>
                  <a:p>
                    <a:r>
                      <a:rPr lang="es-CL" b="1" dirty="0" smtClean="0"/>
                      <a:t>158 SOLICITUDES</a:t>
                    </a:r>
                    <a:r>
                      <a:rPr lang="es-CL" b="1" baseline="0" dirty="0" smtClean="0"/>
                      <a:t> DE LEY DE TRANSPARENCIA</a:t>
                    </a:r>
                  </a:p>
                  <a:p>
                    <a:endParaRPr lang="es-CL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8E8-41D6-9B93-395C10B72C3E}"/>
                </c:ext>
              </c:extLst>
            </c:dLbl>
            <c:dLbl>
              <c:idx val="6"/>
              <c:layout>
                <c:manualLayout>
                  <c:x val="5.6260549896401134E-2"/>
                  <c:y val="-4.130701936958374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428</a:t>
                    </a:r>
                  </a:p>
                  <a:p>
                    <a:r>
                      <a:rPr lang="en-US" b="1" baseline="0" dirty="0" smtClean="0"/>
                      <a:t> GES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8E8-41D6-9B93-395C10B72C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Reclamos</c:v>
                </c:pt>
                <c:pt idx="1">
                  <c:v>Consultas</c:v>
                </c:pt>
                <c:pt idx="2">
                  <c:v>Sugerencias</c:v>
                </c:pt>
                <c:pt idx="3">
                  <c:v>Felicitaciones</c:v>
                </c:pt>
                <c:pt idx="4">
                  <c:v>Solicitudes</c:v>
                </c:pt>
                <c:pt idx="5">
                  <c:v>Ley de Trans</c:v>
                </c:pt>
                <c:pt idx="6">
                  <c:v>GES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2126</c:v>
                </c:pt>
                <c:pt idx="1">
                  <c:v>76</c:v>
                </c:pt>
                <c:pt idx="2">
                  <c:v>28</c:v>
                </c:pt>
                <c:pt idx="3">
                  <c:v>874</c:v>
                </c:pt>
                <c:pt idx="4">
                  <c:v>757</c:v>
                </c:pt>
                <c:pt idx="5">
                  <c:v>200</c:v>
                </c:pt>
                <c:pt idx="6">
                  <c:v>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8E8-41D6-9B93-395C10B72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F87D9E61-E310-0B48-8846-6106A1A2AE3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4BEC2082-B025-7244-95DA-2E29448111C2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0761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19.447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59 0 7687,'-15'0'-655,"1"0"0,4 0 122,0 0 470,7 0 91,-3 0-53,6 7 2,0-5 23,0 4 0,6-6 0,2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21.181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132 0 7760,'-26'5'-222,"-2"0"-208,2-2 0,0 1 405,12 1 666,3-4-509,11 6-851,0-7 609,6 0 80,-4 0-10,4 6 0,-4-3-186,3 7 120,-4-7 1,7 9-70,-3-8 84,-3 1 91,11 2 0,-12-6 0,12 6 0,-5-7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19.447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59 0 7687,'-15'0'-655,"1"0"0,4 0 122,0 0 470,7 0 91,-3 0-53,6 7 2,0-5 23,0 4 0,6-6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21.181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132 0 7760,'-26'5'-222,"-2"0"-208,2-2 0,0 1 405,12 1 666,3-4-509,11 6-851,0-7 609,6 0 80,-4 0-10,4 6 0,-4-3-186,3 7 120,-4-7 1,7 9-70,-3-8 84,-3 1 91,11 2 0,-12-6 0,12 6 0,-5-7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19.447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59 0 7687,'-15'0'-655,"1"0"0,4 0 122,0 0 470,7 0 91,-3 0-53,6 7 2,0-5 23,0 4 0,6-6 0,2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21.181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132 0 7760,'-26'5'-222,"-2"0"-208,2-2 0,0 1 405,12 1 666,3-4-509,11 6-851,0-7 609,6 0 80,-4 0-10,4 6 0,-4-3-186,3 7 120,-4-7 1,7 9-70,-3-8 84,-3 1 91,11 2 0,-12-6 0,12 6 0,-5-7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21.181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132 0 7760,'-26'5'-222,"-2"0"-208,2-2 0,0 1 405,12 1 666,3-4-509,11 6-851,0-7 609,6 0 80,-4 0-10,4 6 0,-4-3-186,3 7 120,-4-7 1,7 9-70,-3-8 84,-3 1 91,11 2 0,-12-6 0,12 6 0,-5-7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19.447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59 0 7687,'-15'0'-655,"1"0"0,4 0 122,0 0 470,7 0 91,-3 0-53,6 7 2,0-5 23,0 4 0,6-6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21.181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132 0 7760,'-26'5'-222,"-2"0"-208,2-2 0,0 1 405,12 1 666,3-4-509,11 6-851,0-7 609,6 0 80,-4 0-10,4 6 0,-4-3-186,3 7 120,-4-7 1,7 9-70,-3-8 84,-3 1 91,11 2 0,-12-6 0,12 6 0,-5-7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19.447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59 0 7687,'-15'0'-655,"1"0"0,4 0 122,0 0 470,7 0 91,-3 0-53,6 7 2,0-5 23,0 4 0,6-6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21.181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132 0 7760,'-26'5'-222,"-2"0"-208,2-2 0,0 1 405,12 1 666,3-4-509,11 6-851,0-7 609,6 0 80,-4 0-10,4 6 0,-4-3-186,3 7 120,-4-7 1,7 9-70,-3-8 84,-3 1 91,11 2 0,-12-6 0,12 6 0,-5-7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19.447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59 0 7687,'-15'0'-655,"1"0"0,4 0 122,0 0 470,7 0 91,-3 0-53,6 7 2,0-5 23,0 4 0,6-6 0,2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21.181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132 0 7760,'-26'5'-222,"-2"0"-208,2-2 0,0 1 405,12 1 666,3-4-509,11 6-851,0-7 609,6 0 80,-4 0-10,4 6 0,-4-3-186,3 7 120,-4-7 1,7 9-70,-3-8 84,-3 1 91,11 2 0,-12-6 0,12 6 0,-5-7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9T05:21:19.447"/>
    </inkml:context>
    <inkml:brush xml:id="br0">
      <inkml:brushProperty name="width" value="0.17143" units="cm"/>
      <inkml:brushProperty name="height" value="0.17143" units="cm"/>
      <inkml:brushProperty name="color" value="#B1B1B1"/>
    </inkml:brush>
  </inkml:definitions>
  <inkml:trace contextRef="#ctx0" brushRef="#br0">59 0 7687,'-15'0'-655,"1"0"0,4 0 122,0 0 470,7 0 91,-3 0-53,6 7 2,0-5 23,0 4 0,6-6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7F88EEDB-0612-9140-A46E-EA4C9C144F6D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667533B3-CDCC-B045-A05F-B4024690A57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267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533B3-CDCC-B045-A05F-B4024690A570}" type="slidenum">
              <a:rPr lang="es-ES_tradnl" smtClean="0"/>
              <a:pPr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0846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533B3-CDCC-B045-A05F-B4024690A570}" type="slidenum">
              <a:rPr lang="es-ES_tradnl" smtClean="0"/>
              <a:pPr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198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533B3-CDCC-B045-A05F-B4024690A570}" type="slidenum">
              <a:rPr lang="es-ES_tradnl" smtClean="0"/>
              <a:pPr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712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533B3-CDCC-B045-A05F-B4024690A570}" type="slidenum">
              <a:rPr lang="es-ES_tradnl" smtClean="0"/>
              <a:pPr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2837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533B3-CDCC-B045-A05F-B4024690A570}" type="slidenum">
              <a:rPr lang="es-ES_tradnl" smtClean="0"/>
              <a:pPr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8611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81125" y="1144588"/>
            <a:ext cx="4121150" cy="3090862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503">
              <a:defRPr/>
            </a:pPr>
            <a:fld id="{667533B3-CDCC-B045-A05F-B4024690A570}" type="slidenum">
              <a:rPr lang="es-ES_tradnl">
                <a:solidFill>
                  <a:prstClr val="black"/>
                </a:solidFill>
                <a:latin typeface="Calibri"/>
              </a:rPr>
              <a:pPr defTabSz="916503">
                <a:defRPr/>
              </a:pPr>
              <a:t>28</a:t>
            </a:fld>
            <a:endParaRPr lang="es-ES_trad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441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533B3-CDCC-B045-A05F-B4024690A570}" type="slidenum">
              <a:rPr lang="es-ES_tradnl" smtClean="0"/>
              <a:pPr/>
              <a:t>32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545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86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4951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367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348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862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366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49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226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98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174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272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A120B-1DF3-084B-A2D3-71E818F162E0}" type="datetimeFigureOut">
              <a:rPr lang="es-ES_tradnl" smtClean="0"/>
              <a:pPr/>
              <a:t>17/02/2026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54947-4F4F-CE4C-985D-F537D352FEA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35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customXml" Target="../ink/ink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33.png"/><Relationship Id="rId4" Type="http://schemas.openxmlformats.org/officeDocument/2006/relationships/customXml" Target="../ink/ink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40.png"/><Relationship Id="rId4" Type="http://schemas.openxmlformats.org/officeDocument/2006/relationships/customXml" Target="../ink/ink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5" Type="http://schemas.openxmlformats.org/officeDocument/2006/relationships/image" Target="../media/image40.png"/><Relationship Id="rId4" Type="http://schemas.openxmlformats.org/officeDocument/2006/relationships/customXml" Target="../ink/ink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5" Type="http://schemas.openxmlformats.org/officeDocument/2006/relationships/image" Target="../media/image370.png"/><Relationship Id="rId4" Type="http://schemas.openxmlformats.org/officeDocument/2006/relationships/customXml" Target="../ink/ink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customXml" Target="../ink/ink11.xml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5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customXml" Target="../ink/ink1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4" Type="http://schemas.openxmlformats.org/officeDocument/2006/relationships/customXml" Target="../ink/ink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41" y="0"/>
            <a:ext cx="9236641" cy="692748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2640" y="3751978"/>
            <a:ext cx="9236640" cy="2847079"/>
          </a:xfrm>
          <a:prstGeom prst="rect">
            <a:avLst/>
          </a:prstGeom>
          <a:solidFill>
            <a:schemeClr val="accent5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/>
          <p:cNvSpPr/>
          <p:nvPr/>
        </p:nvSpPr>
        <p:spPr>
          <a:xfrm>
            <a:off x="-92641" y="3684"/>
            <a:ext cx="2564916" cy="685431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4481432"/>
            <a:ext cx="2004513" cy="2061911"/>
          </a:xfrm>
          <a:prstGeom prst="rect">
            <a:avLst/>
          </a:prstGeom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" y="485360"/>
            <a:ext cx="1234148" cy="12010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6045" y="3829606"/>
            <a:ext cx="7520881" cy="3200399"/>
          </a:xfrm>
        </p:spPr>
        <p:txBody>
          <a:bodyPr anchor="ctr">
            <a:noAutofit/>
          </a:bodyPr>
          <a:lstStyle/>
          <a:p>
            <a:pPr algn="r"/>
            <a:r>
              <a:rPr lang="es-ES_tradnl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Cuenta </a:t>
            </a:r>
            <a:br>
              <a:rPr lang="es-ES_tradnl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</a:br>
            <a:r>
              <a:rPr lang="es-ES_tradnl" sz="40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P</a:t>
            </a:r>
            <a:r>
              <a:rPr lang="es-ES" sz="4000" b="1" dirty="0" err="1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ública</a:t>
            </a:r>
            <a:r>
              <a:rPr lang="es-ES" sz="40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 Participativa</a:t>
            </a:r>
            <a:r>
              <a:rPr lang="es-ES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/>
            </a:r>
            <a:br>
              <a:rPr lang="es-ES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</a:br>
            <a:r>
              <a:rPr lang="es-ES" sz="28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2024</a:t>
            </a:r>
            <a:r>
              <a:rPr lang="es-ES" sz="28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/>
            </a:r>
            <a:br>
              <a:rPr lang="es-ES" sz="28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</a:br>
            <a:r>
              <a:rPr lang="es-ES" sz="20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Hospital Regional de Iquique</a:t>
            </a:r>
            <a:r>
              <a:rPr lang="es-ES" sz="28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/>
            </a:r>
            <a:br>
              <a:rPr lang="es-ES" sz="28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</a:br>
            <a:r>
              <a:rPr lang="es-ES" sz="28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Dr. Ernesto Torres </a:t>
            </a:r>
            <a:r>
              <a:rPr lang="es-ES" sz="2800" b="1" dirty="0" err="1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Galdames</a:t>
            </a:r>
            <a:r>
              <a:rPr lang="es-ES" sz="28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/>
            </a:r>
            <a:br>
              <a:rPr lang="es-ES" sz="28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</a:br>
            <a:endParaRPr lang="es-ES_tradnl" sz="2800" b="1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78059" y="1984915"/>
            <a:ext cx="84749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909332" y="1984915"/>
            <a:ext cx="8434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59D328AB-0E78-AA9E-B685-B30DD390A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851" y="0"/>
            <a:ext cx="3640297" cy="1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3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4"/>
          <a:stretch/>
        </p:blipFill>
        <p:spPr>
          <a:xfrm flipH="1">
            <a:off x="3902927" y="821393"/>
            <a:ext cx="5241073" cy="603660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33603" y="2214240"/>
            <a:ext cx="186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Egresos hospitalarios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833603" y="2866430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>
                <a:solidFill>
                  <a:schemeClr val="accent5">
                    <a:lumMod val="75000"/>
                  </a:schemeClr>
                </a:solidFill>
              </a:rPr>
              <a:t>17.726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49611" y="3193365"/>
            <a:ext cx="220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ías de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estada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38415" y="3825500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114.764</a:t>
            </a:r>
            <a:endParaRPr lang="es-419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3C6055AC-3C46-2E4B-9ACE-C858BD9AF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r="23064"/>
          <a:stretch/>
        </p:blipFill>
        <p:spPr>
          <a:xfrm>
            <a:off x="3744678" y="821393"/>
            <a:ext cx="5410473" cy="6036607"/>
          </a:xfrm>
          <a:prstGeom prst="rect">
            <a:avLst/>
          </a:prstGeom>
        </p:spPr>
      </p:pic>
      <p:sp>
        <p:nvSpPr>
          <p:cNvPr id="8" name="object 10"/>
          <p:cNvSpPr txBox="1">
            <a:spLocks/>
          </p:cNvSpPr>
          <p:nvPr/>
        </p:nvSpPr>
        <p:spPr>
          <a:xfrm>
            <a:off x="833602" y="4686056"/>
            <a:ext cx="2462127" cy="10720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rgbClr val="2E5496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669290" algn="ctr">
              <a:spcBef>
                <a:spcPts val="100"/>
              </a:spcBef>
            </a:pPr>
            <a:r>
              <a:rPr lang="es-CL" sz="1800" b="0" kern="0" spc="-5" dirty="0" smtClean="0"/>
              <a:t>Promedio de días</a:t>
            </a:r>
            <a:r>
              <a:rPr lang="es-CL" sz="1800" b="0" kern="0" spc="-75" dirty="0" smtClean="0"/>
              <a:t> </a:t>
            </a:r>
            <a:r>
              <a:rPr lang="es-CL" sz="1800" b="0" kern="0" spc="-5" dirty="0" smtClean="0"/>
              <a:t>de </a:t>
            </a:r>
            <a:r>
              <a:rPr lang="es-CL" sz="1800" b="0" kern="0" spc="-395" dirty="0" smtClean="0"/>
              <a:t> </a:t>
            </a:r>
            <a:r>
              <a:rPr lang="es-CL" sz="1800" b="0" kern="0" spc="-10" dirty="0" smtClean="0"/>
              <a:t>estada</a:t>
            </a:r>
          </a:p>
          <a:p>
            <a:pPr marL="12700" marR="669290" algn="ctr">
              <a:spcBef>
                <a:spcPts val="100"/>
              </a:spcBef>
            </a:pPr>
            <a:r>
              <a:rPr lang="es-CL" kern="0" spc="-5" dirty="0" smtClean="0"/>
              <a:t>6.47</a:t>
            </a:r>
            <a:endParaRPr lang="es-CL" kern="0" spc="-5" dirty="0"/>
          </a:p>
        </p:txBody>
      </p:sp>
      <p:sp>
        <p:nvSpPr>
          <p:cNvPr id="10" name="CuadroTexto 9"/>
          <p:cNvSpPr txBox="1"/>
          <p:nvPr/>
        </p:nvSpPr>
        <p:spPr>
          <a:xfrm>
            <a:off x="639205" y="1716280"/>
            <a:ext cx="220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Porcentaje de ocupación días cama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09343" y="2299928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84.32%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96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>
            <a:extLst>
              <a:ext uri="{FF2B5EF4-FFF2-40B4-BE49-F238E27FC236}">
                <a16:creationId xmlns:a16="http://schemas.microsoft.com/office/drawing/2014/main" id="{3C6055AC-3C46-2E4B-9ACE-C858BD9AF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 b="7196"/>
          <a:stretch/>
        </p:blipFill>
        <p:spPr>
          <a:xfrm>
            <a:off x="-25555" y="1572321"/>
            <a:ext cx="9169554" cy="508495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8125" y="1030790"/>
            <a:ext cx="318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Atenciones </a:t>
            </a:r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médicas de </a:t>
            </a:r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urgencia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488873" y="899985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94.274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14:cNvPr>
              <p14:cNvContentPartPr/>
              <p14:nvPr/>
            </p14:nvContentPartPr>
            <p14:xfrm>
              <a:off x="7444626" y="3484459"/>
              <a:ext cx="21240" cy="57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14026" y="3453859"/>
                <a:ext cx="8280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14:cNvPr>
              <p14:cNvContentPartPr/>
              <p14:nvPr/>
            </p14:nvContentPartPr>
            <p14:xfrm>
              <a:off x="7072026" y="3956779"/>
              <a:ext cx="47520" cy="316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41426" y="3926179"/>
                <a:ext cx="109080" cy="932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62834704-814D-3B4C-A4B5-6A8CC51AF65D}"/>
              </a:ext>
            </a:extLst>
          </p:cNvPr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6899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3602" y="1256937"/>
            <a:ext cx="448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Evolución atenciones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médicas de 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urgencia</a:t>
            </a:r>
            <a:endParaRPr lang="es-MX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A0FD2372-D7C9-4144-B92F-4359C008DE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589384"/>
              </p:ext>
            </p:extLst>
          </p:nvPr>
        </p:nvGraphicFramePr>
        <p:xfrm>
          <a:off x="716206" y="2078539"/>
          <a:ext cx="7711587" cy="3631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4975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0"/>
          <a:stretch/>
        </p:blipFill>
        <p:spPr>
          <a:xfrm>
            <a:off x="4226312" y="-223023"/>
            <a:ext cx="4917687" cy="685799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1" y="5711465"/>
            <a:ext cx="3585550" cy="9179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077608"/>
            <a:ext cx="358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chemeClr val="accent5">
                    <a:lumMod val="75000"/>
                  </a:schemeClr>
                </a:solidFill>
              </a:rPr>
              <a:t>Total cirugías</a:t>
            </a:r>
            <a:endParaRPr lang="es-419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496260C-1AEA-9A41-B297-977E6D7158D0}"/>
              </a:ext>
            </a:extLst>
          </p:cNvPr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Marcador de contenido 4">
            <a:extLst>
              <a:ext uri="{FF2B5EF4-FFF2-40B4-BE49-F238E27FC236}">
                <a16:creationId xmlns:a16="http://schemas.microsoft.com/office/drawing/2014/main" id="{1738ABAB-9DC8-E8EA-DACC-055915897675}"/>
              </a:ext>
            </a:extLst>
          </p:cNvPr>
          <p:cNvSpPr txBox="1">
            <a:spLocks/>
          </p:cNvSpPr>
          <p:nvPr/>
        </p:nvSpPr>
        <p:spPr>
          <a:xfrm>
            <a:off x="393129" y="2095408"/>
            <a:ext cx="3083760" cy="449827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3200" dirty="0">
                <a:solidFill>
                  <a:schemeClr val="accent5">
                    <a:lumMod val="75000"/>
                  </a:schemeClr>
                </a:solidFill>
              </a:rPr>
              <a:t>Cirugías mayores electivas no ambulatorias</a:t>
            </a:r>
          </a:p>
          <a:p>
            <a:pPr marL="0" indent="0" algn="ctr">
              <a:buNone/>
            </a:pPr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4.542</a:t>
            </a:r>
            <a:endParaRPr lang="es-E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ES" sz="3200" dirty="0">
                <a:solidFill>
                  <a:schemeClr val="accent5">
                    <a:lumMod val="75000"/>
                  </a:schemeClr>
                </a:solidFill>
              </a:rPr>
              <a:t>Cirugías mayores electivas ambulatorias </a:t>
            </a:r>
          </a:p>
          <a:p>
            <a:pPr marL="0" indent="0" algn="ctr">
              <a:buNone/>
            </a:pPr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3.122</a:t>
            </a:r>
            <a:endParaRPr lang="es-E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ES" sz="3200" dirty="0">
                <a:solidFill>
                  <a:schemeClr val="accent5">
                    <a:lumMod val="75000"/>
                  </a:schemeClr>
                </a:solidFill>
              </a:rPr>
              <a:t>Cirugías de urgencia no ambulatorias</a:t>
            </a:r>
          </a:p>
          <a:p>
            <a:pPr marL="0" indent="0" algn="ctr">
              <a:buNone/>
            </a:pPr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2.417</a:t>
            </a:r>
          </a:p>
          <a:p>
            <a:pPr marL="0" indent="0" algn="ctr">
              <a:buNone/>
            </a:pPr>
            <a:endParaRPr lang="es-ES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3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s-ES" sz="32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</a:rPr>
              <a:t>Cirugías </a:t>
            </a:r>
            <a:r>
              <a:rPr lang="es-ES" sz="3200" dirty="0">
                <a:solidFill>
                  <a:schemeClr val="accent5">
                    <a:lumMod val="75000"/>
                  </a:schemeClr>
                </a:solidFill>
              </a:rPr>
              <a:t>menores: </a:t>
            </a:r>
            <a:endParaRPr lang="es-ES" sz="3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</a:rPr>
              <a:t>5.290</a:t>
            </a:r>
            <a:endParaRPr lang="es-E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150137" y="1297389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accent5">
                    <a:lumMod val="75000"/>
                  </a:schemeClr>
                </a:solidFill>
              </a:rPr>
              <a:t>15.371</a:t>
            </a:r>
          </a:p>
        </p:txBody>
      </p:sp>
    </p:spTree>
    <p:extLst>
      <p:ext uri="{BB962C8B-B14F-4D97-AF65-F5344CB8AC3E}">
        <p14:creationId xmlns:p14="http://schemas.microsoft.com/office/powerpoint/2010/main" val="3711222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3603" y="1171038"/>
            <a:ext cx="318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Evolución de 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Cirugías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Mayores electivas no ambulatorias</a:t>
            </a:r>
            <a:endParaRPr lang="es-MX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819647D-180C-6FF5-1F59-06AA2FAFF4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939508"/>
              </p:ext>
            </p:extLst>
          </p:nvPr>
        </p:nvGraphicFramePr>
        <p:xfrm>
          <a:off x="687823" y="2526737"/>
          <a:ext cx="7210004" cy="3364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4677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3603" y="1218161"/>
            <a:ext cx="3879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Evolución 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Cirugías Mayores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electivas ambulatorias</a:t>
            </a:r>
            <a:endParaRPr lang="es-MX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819647D-180C-6FF5-1F59-06AA2FAFF4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905770"/>
              </p:ext>
            </p:extLst>
          </p:nvPr>
        </p:nvGraphicFramePr>
        <p:xfrm>
          <a:off x="752559" y="2057400"/>
          <a:ext cx="7315200" cy="3817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1660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>
            <a:extLst>
              <a:ext uri="{FF2B5EF4-FFF2-40B4-BE49-F238E27FC236}">
                <a16:creationId xmlns:a16="http://schemas.microsoft.com/office/drawing/2014/main" id="{3C6055AC-3C46-2E4B-9ACE-C858BD9AF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3" r="8177"/>
          <a:stretch/>
        </p:blipFill>
        <p:spPr>
          <a:xfrm>
            <a:off x="4171950" y="821394"/>
            <a:ext cx="4972050" cy="580800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14:cNvPr>
              <p14:cNvContentPartPr/>
              <p14:nvPr/>
            </p14:nvContentPartPr>
            <p14:xfrm>
              <a:off x="7444626" y="3484459"/>
              <a:ext cx="21240" cy="57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666" y="3453499"/>
                <a:ext cx="824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14:cNvPr>
              <p14:cNvContentPartPr/>
              <p14:nvPr/>
            </p14:nvContentPartPr>
            <p14:xfrm>
              <a:off x="7072026" y="3956779"/>
              <a:ext cx="47520" cy="316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1066" y="3926167"/>
                <a:ext cx="108720" cy="92192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-575675" y="1122476"/>
            <a:ext cx="468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Total atenciones en Consultorio </a:t>
            </a:r>
          </a:p>
          <a:p>
            <a:pPr algn="ctr"/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de </a:t>
            </a:r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Especialidades: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A48E64-0C43-4145-B059-2857749CA05B}"/>
              </a:ext>
            </a:extLst>
          </p:cNvPr>
          <p:cNvSpPr txBox="1"/>
          <p:nvPr/>
        </p:nvSpPr>
        <p:spPr>
          <a:xfrm>
            <a:off x="923874" y="1814230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108.503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EF3C1AD-78E5-C041-B6ED-027DBE7E128B}"/>
              </a:ext>
            </a:extLst>
          </p:cNvPr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244913" y="2689869"/>
            <a:ext cx="2759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dirty="0">
                <a:solidFill>
                  <a:schemeClr val="accent5">
                    <a:lumMod val="75000"/>
                  </a:schemeClr>
                </a:solidFill>
              </a:rPr>
              <a:t>Atenciones 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</a:rPr>
              <a:t>nuevas:</a:t>
            </a:r>
            <a:endParaRPr lang="x-non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94546" y="3988459"/>
            <a:ext cx="2759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dirty="0">
                <a:solidFill>
                  <a:schemeClr val="accent5">
                    <a:lumMod val="75000"/>
                  </a:schemeClr>
                </a:solidFill>
              </a:rPr>
              <a:t>Atenciones 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</a:rPr>
              <a:t>de control:</a:t>
            </a:r>
            <a:endParaRPr lang="x-non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308EDD4-DE80-7343-2BF6-E1BBC2D83E9D}"/>
              </a:ext>
            </a:extLst>
          </p:cNvPr>
          <p:cNvSpPr txBox="1"/>
          <p:nvPr/>
        </p:nvSpPr>
        <p:spPr>
          <a:xfrm>
            <a:off x="1100992" y="3093002"/>
            <a:ext cx="1327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s-ES" sz="18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  <a:r>
              <a:rPr lang="x-none" sz="18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440</a:t>
            </a:r>
            <a:endParaRPr lang="es-MX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B42F800-4392-EF93-5ACF-DAD9DCEBBFBF}"/>
              </a:ext>
            </a:extLst>
          </p:cNvPr>
          <p:cNvSpPr txBox="1"/>
          <p:nvPr/>
        </p:nvSpPr>
        <p:spPr>
          <a:xfrm>
            <a:off x="1084903" y="4414896"/>
            <a:ext cx="1327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80</a:t>
            </a:r>
            <a:r>
              <a:rPr lang="x-none" sz="18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06</a:t>
            </a:r>
            <a:r>
              <a:rPr lang="es-ES" sz="1800" b="1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s-MX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33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3602" y="1256938"/>
            <a:ext cx="579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Evolución de a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tenciones </a:t>
            </a:r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en </a:t>
            </a:r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Consultorio de Especialidades</a:t>
            </a:r>
            <a:endParaRPr lang="es-MX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E498CA1-C21D-EA6C-588A-403464BF19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981071"/>
              </p:ext>
            </p:extLst>
          </p:nvPr>
        </p:nvGraphicFramePr>
        <p:xfrm>
          <a:off x="760650" y="2259700"/>
          <a:ext cx="7080531" cy="3341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486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3601" y="1256938"/>
            <a:ext cx="695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Relación entre consultas realizadas y cantidad de No se Presenta, NSP.</a:t>
            </a:r>
            <a:endParaRPr lang="es-MX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6" name="object 15"/>
          <p:cNvSpPr txBox="1"/>
          <p:nvPr/>
        </p:nvSpPr>
        <p:spPr>
          <a:xfrm>
            <a:off x="1647570" y="2710942"/>
            <a:ext cx="917144" cy="5495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s-CL" sz="2000" dirty="0" smtClean="0">
                <a:solidFill>
                  <a:srgbClr val="FFFFFF"/>
                </a:solidFill>
                <a:cs typeface="Calibri"/>
              </a:rPr>
              <a:t>22.189</a:t>
            </a:r>
          </a:p>
          <a:p>
            <a:pPr marL="12700">
              <a:spcBef>
                <a:spcPts val="105"/>
              </a:spcBef>
            </a:pPr>
            <a:r>
              <a:rPr lang="es-CL" sz="1400" dirty="0" smtClean="0">
                <a:solidFill>
                  <a:srgbClr val="FFFFFF"/>
                </a:solidFill>
                <a:cs typeface="Calibri"/>
              </a:rPr>
              <a:t>21.21%</a:t>
            </a:r>
            <a:endParaRPr sz="1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2667000" y="4661153"/>
            <a:ext cx="86550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CL" sz="2000" dirty="0" smtClean="0">
                <a:solidFill>
                  <a:srgbClr val="FFFFFF"/>
                </a:solidFill>
                <a:cs typeface="Calibri"/>
              </a:rPr>
              <a:t>104.614</a:t>
            </a:r>
            <a:endParaRPr sz="20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8" name="object 21"/>
          <p:cNvSpPr txBox="1"/>
          <p:nvPr/>
        </p:nvSpPr>
        <p:spPr>
          <a:xfrm>
            <a:off x="4089272" y="2207005"/>
            <a:ext cx="1274445" cy="54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200"/>
              </a:lnSpc>
              <a:spcBef>
                <a:spcPts val="100"/>
              </a:spcBef>
            </a:pP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Cons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tas</a:t>
            </a:r>
            <a:r>
              <a:rPr sz="12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re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li</a:t>
            </a:r>
            <a:r>
              <a:rPr sz="1200" spc="5" dirty="0">
                <a:solidFill>
                  <a:srgbClr val="585858"/>
                </a:solidFill>
                <a:latin typeface="Calibri"/>
                <a:cs typeface="Calibri"/>
              </a:rPr>
              <a:t>z</a:t>
            </a:r>
            <a:r>
              <a:rPr sz="1200" spc="-15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200" dirty="0">
                <a:solidFill>
                  <a:srgbClr val="585858"/>
                </a:solidFill>
                <a:latin typeface="Calibri"/>
                <a:cs typeface="Calibri"/>
              </a:rPr>
              <a:t>das 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No se</a:t>
            </a:r>
            <a:r>
              <a:rPr sz="12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85858"/>
                </a:solidFill>
                <a:latin typeface="Calibri"/>
                <a:cs typeface="Calibri"/>
              </a:rPr>
              <a:t>presenta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9" name="object 16"/>
          <p:cNvGrpSpPr/>
          <p:nvPr/>
        </p:nvGrpSpPr>
        <p:grpSpPr>
          <a:xfrm>
            <a:off x="3971544" y="2353055"/>
            <a:ext cx="102235" cy="364490"/>
            <a:chOff x="3971544" y="2353055"/>
            <a:chExt cx="102235" cy="364490"/>
          </a:xfrm>
        </p:grpSpPr>
        <p:sp>
          <p:nvSpPr>
            <p:cNvPr id="20" name="object 17"/>
            <p:cNvSpPr/>
            <p:nvPr/>
          </p:nvSpPr>
          <p:spPr>
            <a:xfrm>
              <a:off x="3981450" y="2362961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19">
                  <a:moveTo>
                    <a:pt x="82296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2296" y="8382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/>
            <p:cNvSpPr/>
            <p:nvPr/>
          </p:nvSpPr>
          <p:spPr>
            <a:xfrm>
              <a:off x="3981450" y="2362961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19">
                  <a:moveTo>
                    <a:pt x="0" y="83820"/>
                  </a:moveTo>
                  <a:lnTo>
                    <a:pt x="82296" y="83820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3981450" y="2623565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19">
                  <a:moveTo>
                    <a:pt x="82296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2296" y="83820"/>
                  </a:lnTo>
                  <a:lnTo>
                    <a:pt x="8229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/>
            <p:cNvSpPr/>
            <p:nvPr/>
          </p:nvSpPr>
          <p:spPr>
            <a:xfrm>
              <a:off x="3981450" y="2623565"/>
              <a:ext cx="82550" cy="83820"/>
            </a:xfrm>
            <a:custGeom>
              <a:avLst/>
              <a:gdLst/>
              <a:ahLst/>
              <a:cxnLst/>
              <a:rect l="l" t="t" r="r" b="b"/>
              <a:pathLst>
                <a:path w="82550" h="83819">
                  <a:moveTo>
                    <a:pt x="0" y="83820"/>
                  </a:moveTo>
                  <a:lnTo>
                    <a:pt x="82296" y="83820"/>
                  </a:lnTo>
                  <a:lnTo>
                    <a:pt x="82296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5"/>
          <p:cNvSpPr txBox="1"/>
          <p:nvPr/>
        </p:nvSpPr>
        <p:spPr>
          <a:xfrm>
            <a:off x="1679158" y="2769255"/>
            <a:ext cx="917144" cy="5495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s-CL" sz="2000" dirty="0" smtClean="0">
                <a:solidFill>
                  <a:srgbClr val="FFFFFF"/>
                </a:solidFill>
                <a:cs typeface="Calibri"/>
              </a:rPr>
              <a:t>11.324</a:t>
            </a:r>
            <a:endParaRPr lang="es-CL" sz="2000" dirty="0">
              <a:solidFill>
                <a:srgbClr val="FFFFFF"/>
              </a:solidFill>
              <a:cs typeface="Calibri"/>
            </a:endParaRPr>
          </a:p>
          <a:p>
            <a:pPr marL="12700">
              <a:spcBef>
                <a:spcPts val="105"/>
              </a:spcBef>
            </a:pPr>
            <a:r>
              <a:rPr lang="es-CL" sz="1400" dirty="0">
                <a:solidFill>
                  <a:srgbClr val="FFFFFF"/>
                </a:solidFill>
                <a:cs typeface="Calibri"/>
              </a:rPr>
              <a:t>13.17%</a:t>
            </a:r>
            <a:endParaRPr sz="1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0" name="object 14"/>
          <p:cNvSpPr txBox="1"/>
          <p:nvPr/>
        </p:nvSpPr>
        <p:spPr>
          <a:xfrm>
            <a:off x="2744972" y="4654614"/>
            <a:ext cx="86550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CL" sz="2000" dirty="0">
                <a:solidFill>
                  <a:srgbClr val="FFFFFF"/>
                </a:solidFill>
                <a:cs typeface="Calibri"/>
              </a:rPr>
              <a:t>107.861</a:t>
            </a:r>
            <a:endParaRPr sz="2000" dirty="0">
              <a:solidFill>
                <a:prstClr val="black"/>
              </a:solidFill>
              <a:cs typeface="Calibri"/>
            </a:endParaRP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1A7AF0B3-AD5C-97F8-A462-B2D5C2BA17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469901"/>
              </p:ext>
            </p:extLst>
          </p:nvPr>
        </p:nvGraphicFramePr>
        <p:xfrm>
          <a:off x="125429" y="1929188"/>
          <a:ext cx="5298944" cy="4216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object 22"/>
          <p:cNvSpPr txBox="1"/>
          <p:nvPr/>
        </p:nvSpPr>
        <p:spPr>
          <a:xfrm>
            <a:off x="5529569" y="4679620"/>
            <a:ext cx="3421355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F4E79"/>
                </a:solidFill>
                <a:latin typeface="Calibri"/>
                <a:cs typeface="Calibri"/>
              </a:rPr>
              <a:t>NSP </a:t>
            </a:r>
            <a:r>
              <a:rPr sz="2400" spc="-10" dirty="0">
                <a:solidFill>
                  <a:srgbClr val="1F4E79"/>
                </a:solidFill>
                <a:latin typeface="Calibri"/>
                <a:cs typeface="Calibri"/>
              </a:rPr>
              <a:t>consulta nueva:</a:t>
            </a:r>
            <a:r>
              <a:rPr sz="2400" spc="-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lang="es-CL" sz="2400" b="1" spc="-5" dirty="0">
                <a:solidFill>
                  <a:srgbClr val="1F4E79"/>
                </a:solidFill>
                <a:latin typeface="Calibri"/>
                <a:cs typeface="Calibri"/>
              </a:rPr>
              <a:t>4</a:t>
            </a:r>
            <a:r>
              <a:rPr sz="2400" b="1" spc="-5" dirty="0">
                <a:solidFill>
                  <a:srgbClr val="1F4E79"/>
                </a:solidFill>
                <a:latin typeface="Calibri"/>
                <a:cs typeface="Calibri"/>
              </a:rPr>
              <a:t>.</a:t>
            </a:r>
            <a:r>
              <a:rPr lang="es-CL" sz="2400" b="1" spc="-5" dirty="0">
                <a:solidFill>
                  <a:srgbClr val="1F4E79"/>
                </a:solidFill>
                <a:latin typeface="Calibri"/>
                <a:cs typeface="Calibri"/>
              </a:rPr>
              <a:t>772</a:t>
            </a:r>
            <a:r>
              <a:rPr sz="2400" b="1" spc="-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endParaRPr lang="es-CL" sz="2400" b="1" dirty="0">
              <a:solidFill>
                <a:srgbClr val="1F4E79"/>
              </a:solidFill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1F4E79"/>
                </a:solidFill>
                <a:latin typeface="Calibri"/>
                <a:cs typeface="Calibri"/>
              </a:rPr>
              <a:t>NSP</a:t>
            </a:r>
            <a:r>
              <a:rPr sz="2400" spc="-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F4E79"/>
                </a:solidFill>
                <a:latin typeface="Calibri"/>
                <a:cs typeface="Calibri"/>
              </a:rPr>
              <a:t>consulta</a:t>
            </a:r>
            <a:r>
              <a:rPr sz="2400" spc="-4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F4E79"/>
                </a:solidFill>
                <a:latin typeface="Calibri"/>
                <a:cs typeface="Calibri"/>
              </a:rPr>
              <a:t>control:</a:t>
            </a:r>
            <a:r>
              <a:rPr sz="2400" spc="-5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lang="es-ES" sz="2400" b="1" spc="-5" dirty="0">
                <a:solidFill>
                  <a:srgbClr val="1F4E79"/>
                </a:solidFill>
                <a:latin typeface="Calibri"/>
                <a:cs typeface="Calibri"/>
              </a:rPr>
              <a:t>6</a:t>
            </a:r>
            <a:r>
              <a:rPr sz="2400" b="1" spc="-5" dirty="0">
                <a:solidFill>
                  <a:srgbClr val="1F4E79"/>
                </a:solidFill>
                <a:latin typeface="Calibri"/>
                <a:cs typeface="Calibri"/>
              </a:rPr>
              <a:t>.</a:t>
            </a:r>
            <a:r>
              <a:rPr lang="es-CL" sz="2400" b="1" spc="-5" dirty="0">
                <a:solidFill>
                  <a:srgbClr val="1F4E79"/>
                </a:solidFill>
                <a:latin typeface="Calibri"/>
                <a:cs typeface="Calibri"/>
              </a:rPr>
              <a:t>552</a:t>
            </a:r>
            <a:r>
              <a:rPr sz="2400" b="1" spc="-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b="1" spc="-53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1F4E79"/>
                </a:solidFill>
                <a:latin typeface="Calibri"/>
                <a:cs typeface="Calibri"/>
              </a:rPr>
              <a:t>Total</a:t>
            </a:r>
            <a:r>
              <a:rPr sz="2400" b="1" spc="-2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F4E79"/>
                </a:solidFill>
                <a:latin typeface="Calibri"/>
                <a:cs typeface="Calibri"/>
              </a:rPr>
              <a:t>NSP: </a:t>
            </a:r>
            <a:r>
              <a:rPr lang="es-CL" sz="2400" b="1" spc="-10" dirty="0">
                <a:solidFill>
                  <a:srgbClr val="1F4E79"/>
                </a:solidFill>
                <a:latin typeface="Calibri"/>
                <a:cs typeface="Calibri"/>
              </a:rPr>
              <a:t>11</a:t>
            </a:r>
            <a:r>
              <a:rPr sz="2400" b="1" spc="-10" dirty="0">
                <a:solidFill>
                  <a:srgbClr val="1F4E79"/>
                </a:solidFill>
                <a:latin typeface="Calibri"/>
                <a:cs typeface="Calibri"/>
              </a:rPr>
              <a:t>.</a:t>
            </a:r>
            <a:r>
              <a:rPr lang="es-CL" sz="2400" b="1" spc="-10" dirty="0">
                <a:solidFill>
                  <a:srgbClr val="1F4E79"/>
                </a:solidFill>
                <a:latin typeface="Calibri"/>
                <a:cs typeface="Calibri"/>
              </a:rPr>
              <a:t>324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s-CL" sz="2400" b="1" spc="-10" dirty="0">
                <a:solidFill>
                  <a:srgbClr val="1F4E79"/>
                </a:solidFill>
                <a:latin typeface="Calibri"/>
                <a:cs typeface="Calibri"/>
              </a:rPr>
              <a:t>10.44 % del total de consultas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413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3" y="-1849"/>
            <a:ext cx="9166303" cy="611086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792BE38-FFB9-504B-8A95-9374E178C096}"/>
              </a:ext>
            </a:extLst>
          </p:cNvPr>
          <p:cNvSpPr/>
          <p:nvPr/>
        </p:nvSpPr>
        <p:spPr>
          <a:xfrm>
            <a:off x="-22302" y="4560619"/>
            <a:ext cx="9166302" cy="23003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87132" y="4560619"/>
            <a:ext cx="2577587" cy="72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Contenidos:</a:t>
            </a:r>
            <a:endParaRPr lang="es-ES_tradnl" sz="2400" b="1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81513" y="4891467"/>
            <a:ext cx="417778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</a:pPr>
            <a:endParaRPr lang="es-ES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s-419" sz="2000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Nuestro hospital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s-CL" sz="2000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Recursos</a:t>
            </a:r>
            <a:endParaRPr lang="es-ES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s-419" sz="2000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Nuestros funcionarios</a:t>
            </a:r>
            <a:endParaRPr lang="es-ES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s-ES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1200"/>
              </a:spcAft>
            </a:pPr>
            <a:endParaRPr lang="es-ES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s-CL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lvl="1" algn="just">
              <a:lnSpc>
                <a:spcPct val="100000"/>
              </a:lnSpc>
            </a:pPr>
            <a:endParaRPr lang="es-CL" sz="1600" dirty="0"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s-ES" dirty="0"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s-ES" dirty="0"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7" y="4660720"/>
            <a:ext cx="530975" cy="52206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370338" y="4560619"/>
            <a:ext cx="464561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</a:pPr>
            <a:endParaRPr lang="es-ES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Atención a nuestros </a:t>
            </a:r>
            <a:r>
              <a:rPr lang="es-ES" sz="2000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pacientes – Gestión hospitalaria</a:t>
            </a:r>
            <a:endParaRPr lang="es-ES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000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El hospital y su </a:t>
            </a:r>
            <a:r>
              <a:rPr lang="es-419" sz="2000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entorno</a:t>
            </a:r>
            <a:endParaRPr lang="es-ES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s-CL" sz="20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  <a:p>
            <a:pPr lvl="1" algn="just">
              <a:lnSpc>
                <a:spcPct val="100000"/>
              </a:lnSpc>
            </a:pPr>
            <a:endParaRPr lang="es-CL" sz="1600" dirty="0"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s-ES" dirty="0">
              <a:latin typeface="gobCL" charset="0"/>
              <a:ea typeface="gobCL" charset="0"/>
              <a:cs typeface="gobCL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s-ES" dirty="0">
              <a:latin typeface="gobCL" charset="0"/>
              <a:ea typeface="gobCL" charset="0"/>
              <a:cs typeface="gobC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88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 </a:t>
            </a:r>
            <a:r>
              <a:rPr kumimoji="0" lang="es-419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hospitalaria 2024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-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Dotación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de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camas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7258" y="1094793"/>
            <a:ext cx="642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Número total de camas del hospital de Iquique</a:t>
            </a:r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es-MX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5C7A6B-BC0E-7243-A69D-F123700E56D9}"/>
              </a:ext>
            </a:extLst>
          </p:cNvPr>
          <p:cNvSpPr txBox="1"/>
          <p:nvPr/>
        </p:nvSpPr>
        <p:spPr>
          <a:xfrm>
            <a:off x="5059755" y="981684"/>
            <a:ext cx="219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402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F4FE09B7-AD4F-C54E-A670-856454796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5" b="7236"/>
          <a:stretch/>
        </p:blipFill>
        <p:spPr>
          <a:xfrm>
            <a:off x="0" y="1726750"/>
            <a:ext cx="9144000" cy="495135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34FD10B-A44A-5441-A649-1A66A4A2AD89}"/>
              </a:ext>
            </a:extLst>
          </p:cNvPr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21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 hospitalaria </a:t>
            </a:r>
            <a:r>
              <a:rPr kumimoji="0" lang="es-419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2024-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Distribución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de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camas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3601" y="1256938"/>
            <a:ext cx="721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Distribución de camas por área: </a:t>
            </a:r>
            <a:endParaRPr lang="es-MX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939118089"/>
              </p:ext>
            </p:extLst>
          </p:nvPr>
        </p:nvGraphicFramePr>
        <p:xfrm>
          <a:off x="959028" y="2061815"/>
          <a:ext cx="785877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22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>
            <a:extLst>
              <a:ext uri="{FF2B5EF4-FFF2-40B4-BE49-F238E27FC236}">
                <a16:creationId xmlns:a16="http://schemas.microsoft.com/office/drawing/2014/main" id="{3C6055AC-3C46-2E4B-9ACE-C858BD9AF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8971"/>
          <a:stretch/>
        </p:blipFill>
        <p:spPr>
          <a:xfrm>
            <a:off x="0" y="1589735"/>
            <a:ext cx="9144000" cy="519646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419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– Imagenología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14:cNvPr>
              <p14:cNvContentPartPr/>
              <p14:nvPr/>
            </p14:nvContentPartPr>
            <p14:xfrm>
              <a:off x="7444626" y="3484459"/>
              <a:ext cx="21240" cy="57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666" y="3453499"/>
                <a:ext cx="824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14:cNvPr>
              <p14:cNvContentPartPr/>
              <p14:nvPr/>
            </p14:nvContentPartPr>
            <p14:xfrm>
              <a:off x="7072026" y="3956779"/>
              <a:ext cx="47520" cy="316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1066" y="3926167"/>
                <a:ext cx="108720" cy="92192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428125" y="1030790"/>
            <a:ext cx="59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Total exámenes de imagenología: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2CAF231-45DD-EE41-A0D6-D15584A06E07}"/>
              </a:ext>
            </a:extLst>
          </p:cNvPr>
          <p:cNvSpPr/>
          <p:nvPr/>
        </p:nvSpPr>
        <p:spPr>
          <a:xfrm>
            <a:off x="-1" y="6640551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62503C-DC78-8643-AEE1-92DF9511B286}"/>
              </a:ext>
            </a:extLst>
          </p:cNvPr>
          <p:cNvSpPr txBox="1"/>
          <p:nvPr/>
        </p:nvSpPr>
        <p:spPr>
          <a:xfrm>
            <a:off x="3640685" y="918110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accent5">
                    <a:lumMod val="75000"/>
                  </a:schemeClr>
                </a:solidFill>
              </a:rPr>
              <a:t>99.513 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1587229"/>
            <a:ext cx="2526352" cy="212145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262527" y="1626566"/>
            <a:ext cx="33781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Scanner: 25.311</a:t>
            </a:r>
            <a:endParaRPr lang="es-CL" dirty="0">
              <a:solidFill>
                <a:schemeClr val="bg1"/>
              </a:solidFill>
            </a:endParaRPr>
          </a:p>
          <a:p>
            <a:r>
              <a:rPr lang="es-CL" dirty="0" smtClean="0">
                <a:solidFill>
                  <a:schemeClr val="bg1"/>
                </a:solidFill>
              </a:rPr>
              <a:t>Mamografías: 796</a:t>
            </a:r>
            <a:endParaRPr lang="es-CL" dirty="0">
              <a:solidFill>
                <a:schemeClr val="bg1"/>
              </a:solidFill>
            </a:endParaRPr>
          </a:p>
          <a:p>
            <a:r>
              <a:rPr lang="es-CL" dirty="0" smtClean="0">
                <a:solidFill>
                  <a:schemeClr val="bg1"/>
                </a:solidFill>
              </a:rPr>
              <a:t>Resonancias: 4.304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Ecografías: 7.544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Radiografías: 59.123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RX especiales: 433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Otros: 2.002</a:t>
            </a:r>
            <a:endParaRPr lang="es-41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5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>
            <a:extLst>
              <a:ext uri="{FF2B5EF4-FFF2-40B4-BE49-F238E27FC236}">
                <a16:creationId xmlns:a16="http://schemas.microsoft.com/office/drawing/2014/main" id="{3C6055AC-3C46-2E4B-9ACE-C858BD9AF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5"/>
          <a:stretch/>
        </p:blipFill>
        <p:spPr>
          <a:xfrm>
            <a:off x="-1" y="1400123"/>
            <a:ext cx="9144000" cy="529061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419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– 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Anatomía Patológica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14:cNvPr>
              <p14:cNvContentPartPr/>
              <p14:nvPr/>
            </p14:nvContentPartPr>
            <p14:xfrm>
              <a:off x="7444626" y="3484459"/>
              <a:ext cx="21240" cy="57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666" y="3453499"/>
                <a:ext cx="824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14:cNvPr>
              <p14:cNvContentPartPr/>
              <p14:nvPr/>
            </p14:nvContentPartPr>
            <p14:xfrm>
              <a:off x="7072026" y="3956779"/>
              <a:ext cx="47520" cy="316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1066" y="3926167"/>
                <a:ext cx="108720" cy="92192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428125" y="950580"/>
            <a:ext cx="59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Total exámenes </a:t>
            </a:r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Anatomía Patológica: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2CAF231-45DD-EE41-A0D6-D15584A06E07}"/>
              </a:ext>
            </a:extLst>
          </p:cNvPr>
          <p:cNvSpPr/>
          <p:nvPr/>
        </p:nvSpPr>
        <p:spPr>
          <a:xfrm>
            <a:off x="-1" y="6640551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62503C-DC78-8643-AEE1-92DF9511B286}"/>
              </a:ext>
            </a:extLst>
          </p:cNvPr>
          <p:cNvSpPr txBox="1"/>
          <p:nvPr/>
        </p:nvSpPr>
        <p:spPr>
          <a:xfrm>
            <a:off x="3975223" y="837900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accent5">
                    <a:lumMod val="75000"/>
                  </a:schemeClr>
                </a:solidFill>
              </a:rPr>
              <a:t>34.997 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1408873"/>
            <a:ext cx="2648109" cy="21267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152919" y="1501700"/>
            <a:ext cx="301700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bg1"/>
                </a:solidFill>
              </a:rPr>
              <a:t>PAP: 22.904</a:t>
            </a:r>
            <a:endParaRPr lang="es-CL" sz="1600" dirty="0">
              <a:solidFill>
                <a:schemeClr val="bg1"/>
              </a:solidFill>
            </a:endParaRPr>
          </a:p>
          <a:p>
            <a:r>
              <a:rPr lang="es-CL" sz="1600" dirty="0" smtClean="0">
                <a:solidFill>
                  <a:schemeClr val="bg1"/>
                </a:solidFill>
              </a:rPr>
              <a:t>Citologías: 641</a:t>
            </a:r>
            <a:endParaRPr lang="es-CL" sz="1600" dirty="0">
              <a:solidFill>
                <a:schemeClr val="bg1"/>
              </a:solidFill>
            </a:endParaRPr>
          </a:p>
          <a:p>
            <a:r>
              <a:rPr lang="es-CL" sz="1600" dirty="0" smtClean="0">
                <a:solidFill>
                  <a:schemeClr val="bg1"/>
                </a:solidFill>
              </a:rPr>
              <a:t>Inmunohistoquímica: 426</a:t>
            </a:r>
          </a:p>
          <a:p>
            <a:r>
              <a:rPr lang="es-CL" sz="1600" dirty="0" smtClean="0">
                <a:solidFill>
                  <a:schemeClr val="bg1"/>
                </a:solidFill>
              </a:rPr>
              <a:t>Histoquímica: 5.595</a:t>
            </a:r>
          </a:p>
          <a:p>
            <a:r>
              <a:rPr lang="es-CL" sz="1600" dirty="0" smtClean="0">
                <a:solidFill>
                  <a:schemeClr val="bg1"/>
                </a:solidFill>
              </a:rPr>
              <a:t>Biopsia intraoperatoria: 105</a:t>
            </a:r>
          </a:p>
          <a:p>
            <a:r>
              <a:rPr lang="es-CL" sz="1600" dirty="0" smtClean="0">
                <a:solidFill>
                  <a:schemeClr val="bg1"/>
                </a:solidFill>
              </a:rPr>
              <a:t>Biopsias seriadas: 1.242</a:t>
            </a:r>
          </a:p>
          <a:p>
            <a:r>
              <a:rPr lang="es-CL" sz="1600" dirty="0" smtClean="0">
                <a:solidFill>
                  <a:schemeClr val="bg1"/>
                </a:solidFill>
              </a:rPr>
              <a:t>Biopsias simples: 11.056</a:t>
            </a:r>
          </a:p>
          <a:p>
            <a:endParaRPr lang="es-41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16738"/>
            <a:ext cx="9144000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419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– </a:t>
            </a:r>
            <a:r>
              <a:rPr lang="es-419" sz="24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Laboratorio Clínico HETG.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14:cNvPr>
              <p14:cNvContentPartPr/>
              <p14:nvPr/>
            </p14:nvContentPartPr>
            <p14:xfrm>
              <a:off x="7444626" y="3484459"/>
              <a:ext cx="21240" cy="57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666" y="3453499"/>
                <a:ext cx="824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14:cNvPr>
              <p14:cNvContentPartPr/>
              <p14:nvPr/>
            </p14:nvContentPartPr>
            <p14:xfrm>
              <a:off x="7072026" y="3956779"/>
              <a:ext cx="47520" cy="316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1066" y="3926167"/>
                <a:ext cx="108720" cy="92192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ángulo 13"/>
          <p:cNvSpPr/>
          <p:nvPr/>
        </p:nvSpPr>
        <p:spPr>
          <a:xfrm>
            <a:off x="-2" y="883003"/>
            <a:ext cx="3958685" cy="673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2CAF231-45DD-EE41-A0D6-D15584A06E07}"/>
              </a:ext>
            </a:extLst>
          </p:cNvPr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62503C-DC78-8643-AEE1-92DF9511B286}"/>
              </a:ext>
            </a:extLst>
          </p:cNvPr>
          <p:cNvSpPr txBox="1"/>
          <p:nvPr/>
        </p:nvSpPr>
        <p:spPr>
          <a:xfrm>
            <a:off x="2090272" y="884764"/>
            <a:ext cx="2127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accent5">
                    <a:lumMod val="75000"/>
                  </a:schemeClr>
                </a:solidFill>
              </a:rPr>
              <a:t>1.560.424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156322" y="1034926"/>
            <a:ext cx="20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Total de exámenes:</a:t>
            </a:r>
          </a:p>
        </p:txBody>
      </p:sp>
    </p:spTree>
    <p:extLst>
      <p:ext uri="{BB962C8B-B14F-4D97-AF65-F5344CB8AC3E}">
        <p14:creationId xmlns:p14="http://schemas.microsoft.com/office/powerpoint/2010/main" val="5026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7" y="361876"/>
            <a:ext cx="8389509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419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– Unidad 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Medicina Transfusional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2333" y="5887257"/>
            <a:ext cx="220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Total de Transfusiones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008857" y="5918034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accent5">
                    <a:lumMod val="75000"/>
                  </a:schemeClr>
                </a:solidFill>
              </a:rPr>
              <a:t>6.310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3C6055AC-3C46-2E4B-9ACE-C858BD9AF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5" b="8330"/>
          <a:stretch/>
        </p:blipFill>
        <p:spPr>
          <a:xfrm>
            <a:off x="0" y="821392"/>
            <a:ext cx="9144000" cy="473234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518386" y="5985382"/>
            <a:ext cx="2204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Total de </a:t>
            </a:r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onantes efectivos atendidos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281372" y="5887257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accent5">
                    <a:lumMod val="75000"/>
                  </a:schemeClr>
                </a:solidFill>
              </a:rPr>
              <a:t>4.496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8184972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419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– 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Hospitalización domiciliaria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14:cNvPr>
              <p14:cNvContentPartPr/>
              <p14:nvPr/>
            </p14:nvContentPartPr>
            <p14:xfrm>
              <a:off x="7444626" y="3484459"/>
              <a:ext cx="21240" cy="57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666" y="3453499"/>
                <a:ext cx="824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14:cNvPr>
              <p14:cNvContentPartPr/>
              <p14:nvPr/>
            </p14:nvContentPartPr>
            <p14:xfrm>
              <a:off x="7072026" y="3956779"/>
              <a:ext cx="47520" cy="316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41066" y="3926167"/>
                <a:ext cx="108720" cy="92192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138192" y="1157539"/>
            <a:ext cx="636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Número total de visitas domiciliarias: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A48E64-0C43-4145-B059-2857749CA05B}"/>
              </a:ext>
            </a:extLst>
          </p:cNvPr>
          <p:cNvSpPr txBox="1"/>
          <p:nvPr/>
        </p:nvSpPr>
        <p:spPr>
          <a:xfrm>
            <a:off x="3640685" y="1036280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102.983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C061BCE-FA1D-FD49-99AA-D2BC63FF8D19}"/>
              </a:ext>
            </a:extLst>
          </p:cNvPr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5414442" y="1176486"/>
            <a:ext cx="282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Total pacientes atendidos: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A48E64-0C43-4145-B059-2857749CA05B}"/>
              </a:ext>
            </a:extLst>
          </p:cNvPr>
          <p:cNvSpPr txBox="1"/>
          <p:nvPr/>
        </p:nvSpPr>
        <p:spPr>
          <a:xfrm>
            <a:off x="7889612" y="1035308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3.653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Imagen 15">
            <a:extLst>
              <a:ext uri="{FF2B5EF4-FFF2-40B4-BE49-F238E27FC236}">
                <a16:creationId xmlns:a16="http://schemas.microsoft.com/office/drawing/2014/main" id="{DE12A663-3445-A14F-996B-FF1571A5EF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25180" r="3136" b="11307"/>
          <a:stretch/>
        </p:blipFill>
        <p:spPr>
          <a:xfrm>
            <a:off x="1" y="1993409"/>
            <a:ext cx="9144000" cy="46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5">
            <a:extLst>
              <a:ext uri="{FF2B5EF4-FFF2-40B4-BE49-F238E27FC236}">
                <a16:creationId xmlns:a16="http://schemas.microsoft.com/office/drawing/2014/main" id="{3C6055AC-3C46-2E4B-9ACE-C858BD9AF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3" b="14629"/>
          <a:stretch/>
        </p:blipFill>
        <p:spPr>
          <a:xfrm>
            <a:off x="0" y="2160899"/>
            <a:ext cx="9145517" cy="464134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7" y="361876"/>
            <a:ext cx="8578101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hospitalaria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r>
              <a:rPr kumimoji="0" lang="es-419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419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– </a:t>
            </a:r>
            <a:r>
              <a:rPr lang="es-419" sz="24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Nacimientos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14:cNvPr>
              <p14:cNvContentPartPr/>
              <p14:nvPr/>
            </p14:nvContentPartPr>
            <p14:xfrm>
              <a:off x="7444626" y="3484459"/>
              <a:ext cx="21240" cy="57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36A6726-B1E5-E748-8501-1B40E88BBB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13666" y="3453499"/>
                <a:ext cx="824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14:cNvPr>
              <p14:cNvContentPartPr/>
              <p14:nvPr/>
            </p14:nvContentPartPr>
            <p14:xfrm>
              <a:off x="7072026" y="3956779"/>
              <a:ext cx="47520" cy="316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E9F189A1-18DD-B644-85C1-8916BA386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41066" y="3926167"/>
                <a:ext cx="108720" cy="92192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428124" y="1030790"/>
            <a:ext cx="228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Total de partos: 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A48E64-0C43-4145-B059-2857749CA05B}"/>
              </a:ext>
            </a:extLst>
          </p:cNvPr>
          <p:cNvSpPr txBox="1"/>
          <p:nvPr/>
        </p:nvSpPr>
        <p:spPr>
          <a:xfrm>
            <a:off x="1995855" y="906058"/>
            <a:ext cx="4229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3.131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26480B-56AA-8A44-B394-B421B3EEF4C3}"/>
              </a:ext>
            </a:extLst>
          </p:cNvPr>
          <p:cNvSpPr/>
          <p:nvPr/>
        </p:nvSpPr>
        <p:spPr>
          <a:xfrm>
            <a:off x="-1" y="6313474"/>
            <a:ext cx="9144000" cy="5445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6503721" y="1030790"/>
            <a:ext cx="228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Cesáreas: 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A48E64-0C43-4145-B059-2857749CA05B}"/>
              </a:ext>
            </a:extLst>
          </p:cNvPr>
          <p:cNvSpPr txBox="1"/>
          <p:nvPr/>
        </p:nvSpPr>
        <p:spPr>
          <a:xfrm>
            <a:off x="7444626" y="893902"/>
            <a:ext cx="1864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1.063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A48E64-0C43-4145-B059-2857749CA05B}"/>
              </a:ext>
            </a:extLst>
          </p:cNvPr>
          <p:cNvSpPr txBox="1"/>
          <p:nvPr/>
        </p:nvSpPr>
        <p:spPr>
          <a:xfrm>
            <a:off x="5094438" y="923068"/>
            <a:ext cx="1346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2.005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3503852" y="1051135"/>
            <a:ext cx="193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Partos normales: 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428123" y="1566390"/>
            <a:ext cx="252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Cirugías Ginecológicas: 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25633" y="1400821"/>
            <a:ext cx="1127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419" sz="3200" b="1" dirty="0" smtClean="0">
                <a:solidFill>
                  <a:srgbClr val="4472C4">
                    <a:lumMod val="75000"/>
                  </a:srgbClr>
                </a:solidFill>
              </a:rPr>
              <a:t>1.526</a:t>
            </a:r>
            <a:endParaRPr lang="es-MX" sz="3200" b="1" dirty="0">
              <a:solidFill>
                <a:srgbClr val="4472C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54"/>
          <a:stretch/>
        </p:blipFill>
        <p:spPr>
          <a:xfrm>
            <a:off x="1" y="935538"/>
            <a:ext cx="9144002" cy="586670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-1" y="0"/>
            <a:ext cx="9144000" cy="16405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" y="459138"/>
            <a:ext cx="9144001" cy="722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dirty="0">
                <a:solidFill>
                  <a:prstClr val="white"/>
                </a:solidFill>
                <a:latin typeface="gobCL" charset="0"/>
                <a:ea typeface="gobCL" charset="0"/>
                <a:cs typeface="gobCL" charset="0"/>
              </a:rPr>
              <a:t>El Hospital</a:t>
            </a:r>
            <a:r>
              <a:rPr lang="es-ES" sz="4800" b="1" dirty="0">
                <a:solidFill>
                  <a:prstClr val="white"/>
                </a:solidFill>
                <a:latin typeface="gobCL" charset="0"/>
                <a:ea typeface="gobCL" charset="0"/>
                <a:cs typeface="gobCL" charset="0"/>
              </a:rPr>
              <a:t/>
            </a:r>
            <a:br>
              <a:rPr lang="es-ES" sz="4800" b="1" dirty="0">
                <a:solidFill>
                  <a:prstClr val="white"/>
                </a:solidFill>
                <a:latin typeface="gobCL" charset="0"/>
                <a:ea typeface="gobCL" charset="0"/>
                <a:cs typeface="gobCL" charset="0"/>
              </a:rPr>
            </a:br>
            <a:r>
              <a:rPr lang="es-ES" sz="4800" b="1" dirty="0">
                <a:solidFill>
                  <a:prstClr val="white"/>
                </a:solidFill>
                <a:latin typeface="gobCL" charset="0"/>
                <a:ea typeface="gobCL" charset="0"/>
                <a:cs typeface="gobCL" charset="0"/>
              </a:rPr>
              <a:t>y su entorno</a:t>
            </a:r>
            <a:endParaRPr lang="es-ES_tradnl" sz="4800" b="1" dirty="0">
              <a:solidFill>
                <a:prstClr val="white"/>
              </a:solidFill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5" y="228209"/>
            <a:ext cx="1204331" cy="11841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308D13-03A8-274E-BA8C-556D22342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569" y="4983479"/>
            <a:ext cx="1581426" cy="16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9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Usuarios y comunidad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– OIRS 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058562" y="1083486"/>
            <a:ext cx="238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Solicitudes ciudadanas:  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349450" y="946070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4.810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6" name="Marcador de contenid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646145"/>
              </p:ext>
            </p:extLst>
          </p:nvPr>
        </p:nvGraphicFramePr>
        <p:xfrm>
          <a:off x="959028" y="1936847"/>
          <a:ext cx="7026875" cy="4639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06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" y="0"/>
            <a:ext cx="4670853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42" y="4992064"/>
            <a:ext cx="1581426" cy="1626709"/>
          </a:xfrm>
          <a:prstGeom prst="rect">
            <a:avLst/>
          </a:prstGeom>
        </p:spPr>
      </p:pic>
      <p:sp>
        <p:nvSpPr>
          <p:cNvPr id="23" name="Título 1"/>
          <p:cNvSpPr txBox="1">
            <a:spLocks/>
          </p:cNvSpPr>
          <p:nvPr/>
        </p:nvSpPr>
        <p:spPr>
          <a:xfrm>
            <a:off x="983092" y="241556"/>
            <a:ext cx="3428487" cy="72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Nuestro Hospital:</a:t>
            </a:r>
            <a:endParaRPr lang="es-ES_tradnl" sz="2400" b="1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13317" y="1131285"/>
            <a:ext cx="3512634" cy="320087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es-ES_tradnl" sz="1600" dirty="0" smtClean="0">
                <a:solidFill>
                  <a:schemeClr val="bg1"/>
                </a:solidFill>
                <a:latin typeface="gobCL" pitchFamily="50" charset="0"/>
              </a:rPr>
              <a:t>El </a:t>
            </a:r>
            <a:r>
              <a:rPr lang="es-ES_tradnl" sz="1600" dirty="0">
                <a:solidFill>
                  <a:schemeClr val="bg1"/>
                </a:solidFill>
                <a:latin typeface="gobCL" pitchFamily="50" charset="0"/>
              </a:rPr>
              <a:t>hospital regional de Iquique, doctor Ernesto Torres </a:t>
            </a:r>
            <a:r>
              <a:rPr lang="es-ES_tradnl" sz="1600" dirty="0" err="1">
                <a:solidFill>
                  <a:schemeClr val="bg1"/>
                </a:solidFill>
                <a:latin typeface="gobCL" pitchFamily="50" charset="0"/>
              </a:rPr>
              <a:t>Galdames</a:t>
            </a:r>
            <a:r>
              <a:rPr lang="es-ES_tradnl" sz="1600" dirty="0">
                <a:solidFill>
                  <a:schemeClr val="bg1"/>
                </a:solidFill>
                <a:latin typeface="gobCL" pitchFamily="50" charset="0"/>
              </a:rPr>
              <a:t> es el </a:t>
            </a:r>
            <a:r>
              <a:rPr lang="es-ES_tradnl" sz="1600" dirty="0" smtClean="0">
                <a:solidFill>
                  <a:schemeClr val="bg1"/>
                </a:solidFill>
                <a:latin typeface="gobCL" pitchFamily="50" charset="0"/>
              </a:rPr>
              <a:t>principal recinto </a:t>
            </a:r>
            <a:r>
              <a:rPr lang="es-ES_tradnl" sz="1600" dirty="0">
                <a:solidFill>
                  <a:schemeClr val="bg1"/>
                </a:solidFill>
                <a:latin typeface="gobCL" pitchFamily="50" charset="0"/>
              </a:rPr>
              <a:t>hospitalario </a:t>
            </a:r>
            <a:r>
              <a:rPr lang="es-ES_tradnl" sz="1600" dirty="0" smtClean="0">
                <a:solidFill>
                  <a:schemeClr val="bg1"/>
                </a:solidFill>
                <a:latin typeface="gobCL" pitchFamily="50" charset="0"/>
              </a:rPr>
              <a:t>público en </a:t>
            </a:r>
            <a:r>
              <a:rPr lang="es-ES_tradnl" sz="1600" dirty="0">
                <a:solidFill>
                  <a:schemeClr val="bg1"/>
                </a:solidFill>
                <a:latin typeface="gobCL" pitchFamily="50" charset="0"/>
              </a:rPr>
              <a:t>la región de Tarapacá.</a:t>
            </a:r>
          </a:p>
          <a:p>
            <a:pPr lvl="0" algn="just">
              <a:spcAft>
                <a:spcPts val="1200"/>
              </a:spcAft>
            </a:pPr>
            <a:r>
              <a:rPr lang="es-ES_tradnl" sz="1600" dirty="0" smtClean="0">
                <a:solidFill>
                  <a:schemeClr val="bg1"/>
                </a:solidFill>
                <a:latin typeface="gobCL" pitchFamily="50" charset="0"/>
                <a:ea typeface="gobCL" charset="0"/>
                <a:cs typeface="gobCL" charset="0"/>
              </a:rPr>
              <a:t>Además, es el único recinto de salud que ofrece atenciones de alta complejidad.</a:t>
            </a:r>
          </a:p>
          <a:p>
            <a:pPr lvl="0" algn="just">
              <a:spcAft>
                <a:spcPts val="1200"/>
              </a:spcAft>
            </a:pPr>
            <a:r>
              <a:rPr lang="es-ES_tradnl" sz="1600" dirty="0" smtClean="0">
                <a:solidFill>
                  <a:schemeClr val="bg1"/>
                </a:solidFill>
                <a:latin typeface="gobCL" pitchFamily="50" charset="0"/>
                <a:ea typeface="gobCL" charset="0"/>
                <a:cs typeface="gobCL" charset="0"/>
              </a:rPr>
              <a:t>En 2024, el hospital de Iquique estuvo enfocado en resolver listas de espera quirúrgica y de especialidad, además de la obtención de mejoras continuas de infraestructura y equipamiento clínico.</a:t>
            </a:r>
            <a:endParaRPr lang="es-ES_tradnl" sz="1600" dirty="0" smtClean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2" y="321929"/>
            <a:ext cx="530975" cy="5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13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15"/>
          <a:stretch/>
        </p:blipFill>
        <p:spPr>
          <a:xfrm>
            <a:off x="4297134" y="431190"/>
            <a:ext cx="4848845" cy="642681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Usuarios y comunidad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– OIRS 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33536" y="1191304"/>
            <a:ext cx="238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Encuesta satisfacció</a:t>
            </a:r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n usuaria</a:t>
            </a:r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55703" y="2090374"/>
            <a:ext cx="2759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Urgencias:</a:t>
            </a:r>
            <a:endParaRPr lang="x-non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308EDD4-DE80-7343-2BF6-E1BBC2D83E9D}"/>
              </a:ext>
            </a:extLst>
          </p:cNvPr>
          <p:cNvSpPr txBox="1"/>
          <p:nvPr/>
        </p:nvSpPr>
        <p:spPr>
          <a:xfrm>
            <a:off x="1058562" y="2404718"/>
            <a:ext cx="1327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chemeClr val="accent5">
                    <a:lumMod val="75000"/>
                  </a:schemeClr>
                </a:solidFill>
              </a:rPr>
              <a:t>5,55</a:t>
            </a:r>
            <a:endParaRPr lang="es-MX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44913" y="3091131"/>
            <a:ext cx="2759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Hospitalización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x-non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08EDD4-DE80-7343-2BF6-E1BBC2D83E9D}"/>
              </a:ext>
            </a:extLst>
          </p:cNvPr>
          <p:cNvSpPr txBox="1"/>
          <p:nvPr/>
        </p:nvSpPr>
        <p:spPr>
          <a:xfrm>
            <a:off x="1100992" y="3451592"/>
            <a:ext cx="1327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chemeClr val="accent5">
                    <a:lumMod val="75000"/>
                  </a:schemeClr>
                </a:solidFill>
              </a:rPr>
              <a:t>5,93</a:t>
            </a:r>
            <a:endParaRPr lang="es-MX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44913" y="4181385"/>
            <a:ext cx="2759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Consulta especialidad</a:t>
            </a:r>
            <a:r>
              <a:rPr lang="es-ES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x-non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308EDD4-DE80-7343-2BF6-E1BBC2D83E9D}"/>
              </a:ext>
            </a:extLst>
          </p:cNvPr>
          <p:cNvSpPr txBox="1"/>
          <p:nvPr/>
        </p:nvSpPr>
        <p:spPr>
          <a:xfrm>
            <a:off x="1058562" y="4541846"/>
            <a:ext cx="1327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chemeClr val="accent5">
                    <a:lumMod val="75000"/>
                  </a:schemeClr>
                </a:solidFill>
              </a:rPr>
              <a:t>5,66</a:t>
            </a:r>
            <a:endParaRPr lang="es-MX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EEC1898-8540-7340-AD4B-FD0A9FA93745}"/>
              </a:ext>
            </a:extLst>
          </p:cNvPr>
          <p:cNvSpPr txBox="1"/>
          <p:nvPr/>
        </p:nvSpPr>
        <p:spPr>
          <a:xfrm>
            <a:off x="546410" y="5271639"/>
            <a:ext cx="188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Promedio: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5A48E64-0C43-4145-B059-2857749CA05B}"/>
              </a:ext>
            </a:extLst>
          </p:cNvPr>
          <p:cNvSpPr txBox="1"/>
          <p:nvPr/>
        </p:nvSpPr>
        <p:spPr>
          <a:xfrm>
            <a:off x="959028" y="5632100"/>
            <a:ext cx="103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5,71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4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Usuarios y comunidad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– </a:t>
            </a:r>
            <a:r>
              <a:rPr lang="es-ES" sz="24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Gestión al Usuario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72717" y="1083486"/>
            <a:ext cx="8694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b="1" dirty="0" smtClean="0">
                <a:solidFill>
                  <a:schemeClr val="accent5">
                    <a:lumMod val="75000"/>
                  </a:schemeClr>
                </a:solidFill>
              </a:rPr>
              <a:t>Consejo Consultivo</a:t>
            </a:r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: El director del Hospital de Iquique sostuvo permanentemente reuniones y actividades con el Consejo Consultivo, con el objetivo de informar sobre el funcionamiento del recinto.</a:t>
            </a:r>
            <a:endParaRPr lang="es-419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3" b="23438"/>
          <a:stretch/>
        </p:blipFill>
        <p:spPr>
          <a:xfrm>
            <a:off x="0" y="2268909"/>
            <a:ext cx="9144000" cy="458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2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Rectángulo 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contenido 1"/>
          <p:cNvSpPr txBox="1">
            <a:spLocks/>
          </p:cNvSpPr>
          <p:nvPr/>
        </p:nvSpPr>
        <p:spPr>
          <a:xfrm>
            <a:off x="2801128" y="528919"/>
            <a:ext cx="3541743" cy="25067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ES" sz="5800" b="1" dirty="0">
                <a:solidFill>
                  <a:schemeClr val="bg1"/>
                </a:solidFill>
                <a:latin typeface="gobCL Heavy" charset="0"/>
                <a:ea typeface="gobCL Heavy" charset="0"/>
                <a:cs typeface="gobCL Heavy" charset="0"/>
              </a:rPr>
              <a:t>CUENTA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sz="5400" b="1" dirty="0">
                <a:solidFill>
                  <a:schemeClr val="bg1"/>
                </a:solidFill>
                <a:latin typeface="gobCL Heavy" charset="0"/>
                <a:ea typeface="gobCL Heavy" charset="0"/>
                <a:cs typeface="gobCL Heavy" charset="0"/>
              </a:rPr>
              <a:t>PÚBLICA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s-CL" sz="3600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Gesti</a:t>
            </a:r>
            <a:r>
              <a:rPr lang="es-ES" sz="3600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ón </a:t>
            </a:r>
            <a:r>
              <a:rPr lang="es-CL" sz="3600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2024</a:t>
            </a:r>
            <a:endParaRPr lang="es-CL" sz="3600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77" y="3349841"/>
            <a:ext cx="1612839" cy="15969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801126" y="577269"/>
            <a:ext cx="3541744" cy="4823043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801125" y="5714056"/>
            <a:ext cx="354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Muchas Gracias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07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7C9AD64-ACE1-8CD4-3BA0-251DEAAFA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100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Gestió</a:t>
            </a:r>
            <a:r>
              <a:rPr lang="es-419" sz="24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n </a:t>
            </a:r>
            <a:r>
              <a:rPr lang="es-419" sz="2400" b="1" dirty="0" smtClean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financiera 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82300" y="3474341"/>
            <a:ext cx="223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Presupuesto inicial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041386" y="4704634"/>
            <a:ext cx="200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resupuesto final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215881" y="4558804"/>
            <a:ext cx="2945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M$127.113.505 </a:t>
            </a:r>
            <a:endParaRPr lang="es-MX" sz="3200" b="1" dirty="0">
              <a:solidFill>
                <a:srgbClr val="FF0000"/>
              </a:solidFill>
            </a:endParaRPr>
          </a:p>
        </p:txBody>
      </p:sp>
      <p:pic>
        <p:nvPicPr>
          <p:cNvPr id="6" name="Gráfico 9" descr="Cartera">
            <a:extLst>
              <a:ext uri="{FF2B5EF4-FFF2-40B4-BE49-F238E27FC236}">
                <a16:creationId xmlns:a16="http://schemas.microsoft.com/office/drawing/2014/main" id="{88FACEC1-53D5-864C-81F2-B2BB40E11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5322" y="989165"/>
            <a:ext cx="2233356" cy="2233356"/>
          </a:xfrm>
          <a:prstGeom prst="rect">
            <a:avLst/>
          </a:prstGeom>
        </p:spPr>
      </p:pic>
      <p:pic>
        <p:nvPicPr>
          <p:cNvPr id="11" name="Gráfico 11" descr="Dólar">
            <a:extLst>
              <a:ext uri="{FF2B5EF4-FFF2-40B4-BE49-F238E27FC236}">
                <a16:creationId xmlns:a16="http://schemas.microsoft.com/office/drawing/2014/main" id="{E70897FB-6FDB-8D46-A15C-194A7BBF7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4800" y="1755824"/>
            <a:ext cx="914400" cy="914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9D797E-B4E2-BA43-9511-EF0FAD542B66}"/>
              </a:ext>
            </a:extLst>
          </p:cNvPr>
          <p:cNvSpPr txBox="1"/>
          <p:nvPr/>
        </p:nvSpPr>
        <p:spPr>
          <a:xfrm>
            <a:off x="4215656" y="3344028"/>
            <a:ext cx="282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M$91.208.148</a:t>
            </a:r>
            <a:endParaRPr lang="es-MX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3999" cy="685799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-1" y="0"/>
            <a:ext cx="9144000" cy="16405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33814" y="820271"/>
            <a:ext cx="9144001" cy="722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Nuestros </a:t>
            </a:r>
            <a:r>
              <a:rPr lang="es-ES" sz="48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funcionarios</a:t>
            </a:r>
            <a:r>
              <a:rPr lang="es-ES" sz="4800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 </a:t>
            </a:r>
            <a:r>
              <a:rPr lang="es-ES" sz="48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/>
            </a:r>
            <a:br>
              <a:rPr lang="es-ES" sz="48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</a:br>
            <a:endParaRPr lang="es-ES_tradnl" sz="4800" b="1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5" y="228209"/>
            <a:ext cx="1204331" cy="11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5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Dotación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81F566-D31C-7C42-979F-1A51DA54B08E}"/>
              </a:ext>
            </a:extLst>
          </p:cNvPr>
          <p:cNvSpPr txBox="1"/>
          <p:nvPr/>
        </p:nvSpPr>
        <p:spPr>
          <a:xfrm>
            <a:off x="613366" y="2217756"/>
            <a:ext cx="186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Funcionarios Ley 18.834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59B223-0311-6E48-BD3B-66EE05731C9E}"/>
              </a:ext>
            </a:extLst>
          </p:cNvPr>
          <p:cNvSpPr txBox="1"/>
          <p:nvPr/>
        </p:nvSpPr>
        <p:spPr>
          <a:xfrm>
            <a:off x="810978" y="2854026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1.845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Imagen 15">
            <a:extLst>
              <a:ext uri="{FF2B5EF4-FFF2-40B4-BE49-F238E27FC236}">
                <a16:creationId xmlns:a16="http://schemas.microsoft.com/office/drawing/2014/main" id="{DE12A663-3445-A14F-996B-FF1571A5E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r="21771"/>
          <a:stretch/>
        </p:blipFill>
        <p:spPr>
          <a:xfrm>
            <a:off x="2932075" y="821393"/>
            <a:ext cx="6217221" cy="60366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B81F566-D31C-7C42-979F-1A51DA54B08E}"/>
              </a:ext>
            </a:extLst>
          </p:cNvPr>
          <p:cNvSpPr txBox="1"/>
          <p:nvPr/>
        </p:nvSpPr>
        <p:spPr>
          <a:xfrm>
            <a:off x="613366" y="4083874"/>
            <a:ext cx="146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Honorarios  permanentes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159B223-0311-6E48-BD3B-66EE05731C9E}"/>
              </a:ext>
            </a:extLst>
          </p:cNvPr>
          <p:cNvSpPr txBox="1"/>
          <p:nvPr/>
        </p:nvSpPr>
        <p:spPr>
          <a:xfrm>
            <a:off x="959028" y="4790503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78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5">
            <a:extLst>
              <a:ext uri="{FF2B5EF4-FFF2-40B4-BE49-F238E27FC236}">
                <a16:creationId xmlns:a16="http://schemas.microsoft.com/office/drawing/2014/main" id="{DE12A663-3445-A14F-996B-FF1571A5EF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r="23283"/>
          <a:stretch/>
        </p:blipFill>
        <p:spPr>
          <a:xfrm flipH="1">
            <a:off x="2935705" y="326737"/>
            <a:ext cx="6208294" cy="653126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Dotación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81F566-D31C-7C42-979F-1A51DA54B08E}"/>
              </a:ext>
            </a:extLst>
          </p:cNvPr>
          <p:cNvSpPr txBox="1"/>
          <p:nvPr/>
        </p:nvSpPr>
        <p:spPr>
          <a:xfrm>
            <a:off x="1117616" y="1386440"/>
            <a:ext cx="186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Nº de horas </a:t>
            </a:r>
          </a:p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Ley 19.664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59B223-0311-6E48-BD3B-66EE05731C9E}"/>
              </a:ext>
            </a:extLst>
          </p:cNvPr>
          <p:cNvSpPr txBox="1"/>
          <p:nvPr/>
        </p:nvSpPr>
        <p:spPr>
          <a:xfrm>
            <a:off x="1109146" y="1952630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8.393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12BC5F-6569-FA44-A0D2-6A31A547A86B}"/>
              </a:ext>
            </a:extLst>
          </p:cNvPr>
          <p:cNvSpPr txBox="1"/>
          <p:nvPr/>
        </p:nvSpPr>
        <p:spPr>
          <a:xfrm>
            <a:off x="1109146" y="2738824"/>
            <a:ext cx="186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Nº de cargos </a:t>
            </a:r>
          </a:p>
          <a:p>
            <a:r>
              <a:rPr lang="es-419" dirty="0">
                <a:solidFill>
                  <a:schemeClr val="accent5">
                    <a:lumMod val="75000"/>
                  </a:schemeClr>
                </a:solidFill>
              </a:rPr>
              <a:t>Ley 15.076</a:t>
            </a:r>
            <a:endParaRPr lang="es-MX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8B8AD8-351A-EC40-A0B6-809069A0102E}"/>
              </a:ext>
            </a:extLst>
          </p:cNvPr>
          <p:cNvSpPr txBox="1"/>
          <p:nvPr/>
        </p:nvSpPr>
        <p:spPr>
          <a:xfrm>
            <a:off x="1250966" y="3294186"/>
            <a:ext cx="1862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 smtClean="0">
                <a:solidFill>
                  <a:schemeClr val="accent5">
                    <a:lumMod val="75000"/>
                  </a:schemeClr>
                </a:solidFill>
              </a:rPr>
              <a:t>136</a:t>
            </a:r>
            <a:endParaRPr lang="es-MX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B81F566-D31C-7C42-979F-1A51DA54B08E}"/>
              </a:ext>
            </a:extLst>
          </p:cNvPr>
          <p:cNvSpPr txBox="1"/>
          <p:nvPr/>
        </p:nvSpPr>
        <p:spPr>
          <a:xfrm>
            <a:off x="613366" y="4242812"/>
            <a:ext cx="2154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Q. Farmacéuticos: 20</a:t>
            </a:r>
          </a:p>
          <a:p>
            <a:pPr algn="ctr"/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Médicos: 282</a:t>
            </a:r>
          </a:p>
          <a:p>
            <a:pPr algn="ctr"/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Odontólogos: 25</a:t>
            </a:r>
          </a:p>
          <a:p>
            <a:pPr algn="ctr"/>
            <a:r>
              <a:rPr lang="es-419" b="1" dirty="0" smtClean="0">
                <a:solidFill>
                  <a:schemeClr val="accent5">
                    <a:lumMod val="75000"/>
                  </a:schemeClr>
                </a:solidFill>
              </a:rPr>
              <a:t>Total: 327</a:t>
            </a:r>
            <a:endParaRPr lang="es-MX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2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274983"/>
            <a:ext cx="9144000" cy="5464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959028" y="361876"/>
            <a:ext cx="7886700" cy="7222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Dotación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 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bCL" charset="0"/>
                <a:ea typeface="gobCL" charset="0"/>
                <a:cs typeface="gobCL" charset="0"/>
              </a:rPr>
              <a:t>2024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bCL" charset="0"/>
              <a:ea typeface="gobCL" charset="0"/>
              <a:cs typeface="gobCL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" y="331646"/>
            <a:ext cx="440474" cy="43308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29140" r="24016" b="4669"/>
          <a:stretch/>
        </p:blipFill>
        <p:spPr bwMode="auto">
          <a:xfrm>
            <a:off x="516675" y="1812956"/>
            <a:ext cx="7227150" cy="34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1" t="38064" r="41552" b="37135"/>
          <a:stretch/>
        </p:blipFill>
        <p:spPr bwMode="auto">
          <a:xfrm>
            <a:off x="7719360" y="1793907"/>
            <a:ext cx="86409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t="62499" r="90750" b="4670"/>
          <a:stretch/>
        </p:blipFill>
        <p:spPr bwMode="auto">
          <a:xfrm>
            <a:off x="7829788" y="3534321"/>
            <a:ext cx="808736" cy="178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5 CuadroTexto"/>
          <p:cNvSpPr txBox="1"/>
          <p:nvPr/>
        </p:nvSpPr>
        <p:spPr>
          <a:xfrm>
            <a:off x="603052" y="299473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227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12" name="17 CuadroTexto"/>
          <p:cNvSpPr txBox="1"/>
          <p:nvPr/>
        </p:nvSpPr>
        <p:spPr>
          <a:xfrm>
            <a:off x="1827188" y="299473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25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14" name="18 CuadroTexto"/>
          <p:cNvSpPr txBox="1"/>
          <p:nvPr/>
        </p:nvSpPr>
        <p:spPr>
          <a:xfrm>
            <a:off x="3051324" y="299473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9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15" name="19 CuadroTexto"/>
          <p:cNvSpPr txBox="1"/>
          <p:nvPr/>
        </p:nvSpPr>
        <p:spPr>
          <a:xfrm>
            <a:off x="4131444" y="299473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13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03052" y="3070934"/>
            <a:ext cx="8121848" cy="269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5 CuadroTexto"/>
          <p:cNvSpPr txBox="1"/>
          <p:nvPr/>
        </p:nvSpPr>
        <p:spPr>
          <a:xfrm>
            <a:off x="603052" y="296933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C00000"/>
                </a:solidFill>
              </a:rPr>
              <a:t>282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17" name="17 CuadroTexto"/>
          <p:cNvSpPr txBox="1"/>
          <p:nvPr/>
        </p:nvSpPr>
        <p:spPr>
          <a:xfrm>
            <a:off x="1827188" y="296933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25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18" name="18 CuadroTexto"/>
          <p:cNvSpPr txBox="1"/>
          <p:nvPr/>
        </p:nvSpPr>
        <p:spPr>
          <a:xfrm>
            <a:off x="3051324" y="296933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26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19" name="19 CuadroTexto"/>
          <p:cNvSpPr txBox="1"/>
          <p:nvPr/>
        </p:nvSpPr>
        <p:spPr>
          <a:xfrm>
            <a:off x="4131444" y="296933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29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20" name="20 CuadroTexto"/>
          <p:cNvSpPr txBox="1"/>
          <p:nvPr/>
        </p:nvSpPr>
        <p:spPr>
          <a:xfrm>
            <a:off x="5067548" y="295905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20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21" name="21 CuadroTexto"/>
          <p:cNvSpPr txBox="1"/>
          <p:nvPr/>
        </p:nvSpPr>
        <p:spPr>
          <a:xfrm>
            <a:off x="6003652" y="297020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778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22" name="22 CuadroTexto"/>
          <p:cNvSpPr txBox="1"/>
          <p:nvPr/>
        </p:nvSpPr>
        <p:spPr>
          <a:xfrm>
            <a:off x="7022484" y="295905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276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23" name="23 CuadroTexto"/>
          <p:cNvSpPr txBox="1"/>
          <p:nvPr/>
        </p:nvSpPr>
        <p:spPr>
          <a:xfrm>
            <a:off x="8041316" y="295905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C00000"/>
                </a:solidFill>
              </a:rPr>
              <a:t>11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58552" y="4930992"/>
            <a:ext cx="8121848" cy="269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15 CuadroTexto"/>
          <p:cNvSpPr txBox="1"/>
          <p:nvPr/>
        </p:nvSpPr>
        <p:spPr>
          <a:xfrm>
            <a:off x="603052" y="481742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C00000"/>
                </a:solidFill>
              </a:rPr>
              <a:t>396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34" name="15 CuadroTexto"/>
          <p:cNvSpPr txBox="1"/>
          <p:nvPr/>
        </p:nvSpPr>
        <p:spPr>
          <a:xfrm>
            <a:off x="3991856" y="481108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</a:rPr>
              <a:t> </a:t>
            </a:r>
            <a:r>
              <a:rPr lang="es-CL" sz="2000" b="1" dirty="0" smtClean="0">
                <a:solidFill>
                  <a:srgbClr val="C00000"/>
                </a:solidFill>
              </a:rPr>
              <a:t>79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35" name="15 CuadroTexto"/>
          <p:cNvSpPr txBox="1"/>
          <p:nvPr/>
        </p:nvSpPr>
        <p:spPr>
          <a:xfrm>
            <a:off x="2966146" y="4819837"/>
            <a:ext cx="57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C00000"/>
                </a:solidFill>
              </a:rPr>
              <a:t>19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36" name="15 CuadroTexto"/>
          <p:cNvSpPr txBox="1"/>
          <p:nvPr/>
        </p:nvSpPr>
        <p:spPr>
          <a:xfrm>
            <a:off x="1749004" y="481297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C00000"/>
                </a:solidFill>
              </a:rPr>
              <a:t>79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37" name="15 CuadroTexto"/>
          <p:cNvSpPr txBox="1"/>
          <p:nvPr/>
        </p:nvSpPr>
        <p:spPr>
          <a:xfrm>
            <a:off x="7974253" y="4811081"/>
            <a:ext cx="48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C00000"/>
                </a:solidFill>
              </a:rPr>
              <a:t>83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38" name="15 CuadroTexto"/>
          <p:cNvSpPr txBox="1"/>
          <p:nvPr/>
        </p:nvSpPr>
        <p:spPr>
          <a:xfrm>
            <a:off x="7009904" y="480004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C00000"/>
                </a:solidFill>
              </a:rPr>
              <a:t>228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39" name="15 CuadroTexto"/>
          <p:cNvSpPr txBox="1"/>
          <p:nvPr/>
        </p:nvSpPr>
        <p:spPr>
          <a:xfrm>
            <a:off x="5862034" y="481108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</a:rPr>
              <a:t>  </a:t>
            </a:r>
            <a:r>
              <a:rPr lang="es-CL" sz="2000" b="1" dirty="0" smtClean="0">
                <a:solidFill>
                  <a:srgbClr val="C00000"/>
                </a:solidFill>
              </a:rPr>
              <a:t>46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40" name="15 CuadroTexto"/>
          <p:cNvSpPr txBox="1"/>
          <p:nvPr/>
        </p:nvSpPr>
        <p:spPr>
          <a:xfrm>
            <a:off x="4890668" y="481108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</a:rPr>
              <a:t> </a:t>
            </a:r>
            <a:r>
              <a:rPr lang="es-CL" sz="2000" b="1" dirty="0" smtClean="0">
                <a:solidFill>
                  <a:srgbClr val="C00000"/>
                </a:solidFill>
              </a:rPr>
              <a:t>72</a:t>
            </a:r>
            <a:endParaRPr lang="es-CL" sz="2000" b="1" dirty="0">
              <a:solidFill>
                <a:srgbClr val="C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829788" y="4572000"/>
            <a:ext cx="774660" cy="228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7878762" y="4546600"/>
            <a:ext cx="8461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b="1" dirty="0" err="1">
                <a:solidFill>
                  <a:schemeClr val="accent1">
                    <a:lumMod val="75000"/>
                  </a:schemeClr>
                </a:solidFill>
              </a:rPr>
              <a:t>Matrones</a:t>
            </a:r>
            <a:endParaRPr lang="es-MX" sz="1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7749331" y="2717746"/>
            <a:ext cx="918617" cy="30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CuadroTexto 40"/>
          <p:cNvSpPr txBox="1"/>
          <p:nvPr/>
        </p:nvSpPr>
        <p:spPr>
          <a:xfrm>
            <a:off x="7774440" y="2668441"/>
            <a:ext cx="1071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b="1" dirty="0">
                <a:solidFill>
                  <a:schemeClr val="accent1">
                    <a:lumMod val="75000"/>
                  </a:schemeClr>
                </a:solidFill>
              </a:rPr>
              <a:t>Terapeuta ocupacional</a:t>
            </a:r>
            <a:endParaRPr lang="es-MX" sz="105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B81F566-D31C-7C42-979F-1A51DA54B08E}"/>
              </a:ext>
            </a:extLst>
          </p:cNvPr>
          <p:cNvSpPr txBox="1"/>
          <p:nvPr/>
        </p:nvSpPr>
        <p:spPr>
          <a:xfrm>
            <a:off x="516675" y="1089254"/>
            <a:ext cx="2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>
                <a:solidFill>
                  <a:schemeClr val="accent5">
                    <a:lumMod val="75000"/>
                  </a:schemeClr>
                </a:solidFill>
              </a:rPr>
              <a:t>Dotación total: </a:t>
            </a:r>
            <a:r>
              <a:rPr lang="es-419" b="1" dirty="0" smtClean="0">
                <a:solidFill>
                  <a:schemeClr val="accent5">
                    <a:lumMod val="75000"/>
                  </a:schemeClr>
                </a:solidFill>
              </a:rPr>
              <a:t>2.449</a:t>
            </a:r>
            <a:endParaRPr lang="es-419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5">
            <a:extLst>
              <a:ext uri="{FF2B5EF4-FFF2-40B4-BE49-F238E27FC236}">
                <a16:creationId xmlns:a16="http://schemas.microsoft.com/office/drawing/2014/main" id="{3C6055AC-3C46-2E4B-9ACE-C858BD9AF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15319" r="-76" b="8433"/>
          <a:stretch/>
        </p:blipFill>
        <p:spPr>
          <a:xfrm>
            <a:off x="0" y="1640542"/>
            <a:ext cx="9144000" cy="522888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-1" y="0"/>
            <a:ext cx="9144000" cy="16405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-1" y="459136"/>
            <a:ext cx="9144001" cy="722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8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Atención</a:t>
            </a:r>
            <a:br>
              <a:rPr lang="es-ES" sz="48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</a:br>
            <a:r>
              <a:rPr lang="es-ES" sz="4800" b="1" dirty="0">
                <a:solidFill>
                  <a:schemeClr val="bg1"/>
                </a:solidFill>
                <a:latin typeface="gobCL" charset="0"/>
                <a:ea typeface="gobCL" charset="0"/>
                <a:cs typeface="gobCL" charset="0"/>
              </a:rPr>
              <a:t>a nuestros pacientes</a:t>
            </a:r>
            <a:endParaRPr lang="es-ES_tradnl" sz="4800" b="1" dirty="0">
              <a:solidFill>
                <a:schemeClr val="bg1"/>
              </a:solidFill>
              <a:latin typeface="gobCL" charset="0"/>
              <a:ea typeface="gobCL" charset="0"/>
              <a:cs typeface="gobCL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1" y="6629400"/>
            <a:ext cx="91440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569" y="4983479"/>
            <a:ext cx="1581426" cy="16267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5" y="179198"/>
            <a:ext cx="1204331" cy="11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92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178657</TotalTime>
  <Words>652</Words>
  <Application>Microsoft Office PowerPoint</Application>
  <PresentationFormat>Presentación en pantalla (4:3)</PresentationFormat>
  <Paragraphs>215</Paragraphs>
  <Slides>32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gobCL</vt:lpstr>
      <vt:lpstr>gobCL Heavy</vt:lpstr>
      <vt:lpstr>Tema de Office</vt:lpstr>
      <vt:lpstr>Cuenta  Pública Participativa 2024 Hospital Regional de Iquique Dr. Ernesto Torres Galdames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Cuenta Pública</dc:title>
  <dc:creator>Matias Echavarria Saez</dc:creator>
  <cp:lastModifiedBy>Equipo: MXL5421FG2</cp:lastModifiedBy>
  <cp:revision>793</cp:revision>
  <cp:lastPrinted>2025-12-18T18:20:26Z</cp:lastPrinted>
  <dcterms:created xsi:type="dcterms:W3CDTF">2017-03-13T18:07:53Z</dcterms:created>
  <dcterms:modified xsi:type="dcterms:W3CDTF">2026-02-17T15:26:05Z</dcterms:modified>
</cp:coreProperties>
</file>